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6" r:id="rId13"/>
    <p:sldId id="275" r:id="rId14"/>
    <p:sldId id="267" r:id="rId15"/>
    <p:sldId id="268" r:id="rId16"/>
    <p:sldId id="277" r:id="rId17"/>
    <p:sldId id="278" r:id="rId18"/>
    <p:sldId id="269" r:id="rId19"/>
    <p:sldId id="270" r:id="rId20"/>
    <p:sldId id="272" r:id="rId21"/>
    <p:sldId id="271" r:id="rId22"/>
    <p:sldId id="273" r:id="rId23"/>
    <p:sldId id="274" r:id="rId24"/>
  </p:sldIdLst>
  <p:sldSz cx="9144000" cy="6858000" type="screen4x3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 autoAdjust="0"/>
    <p:restoredTop sz="94270" autoAdjust="0"/>
  </p:normalViewPr>
  <p:slideViewPr>
    <p:cSldViewPr>
      <p:cViewPr varScale="1">
        <p:scale>
          <a:sx n="54" d="100"/>
          <a:sy n="54" d="100"/>
        </p:scale>
        <p:origin x="110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0693" tIns="45347" rIns="90693" bIns="4534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1" cy="493316"/>
          </a:xfrm>
          <a:prstGeom prst="rect">
            <a:avLst/>
          </a:prstGeom>
        </p:spPr>
        <p:txBody>
          <a:bodyPr vert="horz" lIns="90693" tIns="45347" rIns="90693" bIns="45347" rtlCol="0"/>
          <a:lstStyle>
            <a:lvl1pPr algn="r">
              <a:defRPr sz="1200"/>
            </a:lvl1pPr>
          </a:lstStyle>
          <a:p>
            <a:fld id="{06AFC885-E670-4F54-9BBC-C34A96E6E913}" type="datetimeFigureOut">
              <a:rPr kumimoji="1" lang="ja-JP" altLang="en-US" smtClean="0"/>
              <a:pPr/>
              <a:t>2017/7/21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93" tIns="45347" rIns="90693" bIns="45347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vert="horz" lIns="90693" tIns="45347" rIns="90693" bIns="45347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0693" tIns="45347" rIns="90693" bIns="4534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15374" y="9371285"/>
            <a:ext cx="2918831" cy="493316"/>
          </a:xfrm>
          <a:prstGeom prst="rect">
            <a:avLst/>
          </a:prstGeom>
        </p:spPr>
        <p:txBody>
          <a:bodyPr vert="horz" lIns="90693" tIns="45347" rIns="90693" bIns="45347" rtlCol="0" anchor="b"/>
          <a:lstStyle>
            <a:lvl1pPr algn="r">
              <a:defRPr sz="1200"/>
            </a:lvl1pPr>
          </a:lstStyle>
          <a:p>
            <a:fld id="{70B294C6-DE1D-4789-A381-41348AD9A08B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1934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294C6-DE1D-4789-A381-41348AD9A08B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2966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294C6-DE1D-4789-A381-41348AD9A08B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6168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33CC6-46D0-4AAA-B3F9-9F6ECAC28A5C}" type="datetimeFigureOut">
              <a:rPr kumimoji="1" lang="ja-JP" altLang="en-US" smtClean="0"/>
              <a:pPr/>
              <a:t>2017/7/21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B796C-1EB2-4059-90F5-EF8DE30276E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33CC6-46D0-4AAA-B3F9-9F6ECAC28A5C}" type="datetimeFigureOut">
              <a:rPr kumimoji="1" lang="ja-JP" altLang="en-US" smtClean="0"/>
              <a:pPr/>
              <a:t>2017/7/21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B796C-1EB2-4059-90F5-EF8DE30276E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33CC6-46D0-4AAA-B3F9-9F6ECAC28A5C}" type="datetimeFigureOut">
              <a:rPr kumimoji="1" lang="ja-JP" altLang="en-US" smtClean="0"/>
              <a:pPr/>
              <a:t>2017/7/21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B796C-1EB2-4059-90F5-EF8DE30276E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33CC6-46D0-4AAA-B3F9-9F6ECAC28A5C}" type="datetimeFigureOut">
              <a:rPr kumimoji="1" lang="ja-JP" altLang="en-US" smtClean="0"/>
              <a:pPr/>
              <a:t>2017/7/21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B796C-1EB2-4059-90F5-EF8DE30276E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33CC6-46D0-4AAA-B3F9-9F6ECAC28A5C}" type="datetimeFigureOut">
              <a:rPr kumimoji="1" lang="ja-JP" altLang="en-US" smtClean="0"/>
              <a:pPr/>
              <a:t>2017/7/21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B796C-1EB2-4059-90F5-EF8DE30276E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33CC6-46D0-4AAA-B3F9-9F6ECAC28A5C}" type="datetimeFigureOut">
              <a:rPr kumimoji="1" lang="ja-JP" altLang="en-US" smtClean="0"/>
              <a:pPr/>
              <a:t>2017/7/21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B796C-1EB2-4059-90F5-EF8DE30276E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33CC6-46D0-4AAA-B3F9-9F6ECAC28A5C}" type="datetimeFigureOut">
              <a:rPr kumimoji="1" lang="ja-JP" altLang="en-US" smtClean="0"/>
              <a:pPr/>
              <a:t>2017/7/21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B796C-1EB2-4059-90F5-EF8DE30276E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33CC6-46D0-4AAA-B3F9-9F6ECAC28A5C}" type="datetimeFigureOut">
              <a:rPr kumimoji="1" lang="ja-JP" altLang="en-US" smtClean="0"/>
              <a:pPr/>
              <a:t>2017/7/21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B796C-1EB2-4059-90F5-EF8DE30276E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33CC6-46D0-4AAA-B3F9-9F6ECAC28A5C}" type="datetimeFigureOut">
              <a:rPr kumimoji="1" lang="ja-JP" altLang="en-US" smtClean="0"/>
              <a:pPr/>
              <a:t>2017/7/21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B796C-1EB2-4059-90F5-EF8DE30276E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33CC6-46D0-4AAA-B3F9-9F6ECAC28A5C}" type="datetimeFigureOut">
              <a:rPr kumimoji="1" lang="ja-JP" altLang="en-US" smtClean="0"/>
              <a:pPr/>
              <a:t>2017/7/21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B796C-1EB2-4059-90F5-EF8DE30276E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33CC6-46D0-4AAA-B3F9-9F6ECAC28A5C}" type="datetimeFigureOut">
              <a:rPr kumimoji="1" lang="ja-JP" altLang="en-US" smtClean="0"/>
              <a:pPr/>
              <a:t>2017/7/21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B796C-1EB2-4059-90F5-EF8DE30276E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33CC6-46D0-4AAA-B3F9-9F6ECAC28A5C}" type="datetimeFigureOut">
              <a:rPr kumimoji="1" lang="ja-JP" altLang="en-US" smtClean="0"/>
              <a:pPr/>
              <a:t>2017/7/21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B796C-1EB2-4059-90F5-EF8DE30276E7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5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71472" y="142852"/>
            <a:ext cx="7772400" cy="1327173"/>
          </a:xfr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ja-JP" altLang="en-US" dirty="0"/>
              <a:t>うるま市江洲前原　全</a:t>
            </a:r>
            <a:r>
              <a:rPr lang="en-US" altLang="ja-JP" dirty="0"/>
              <a:t>2</a:t>
            </a:r>
            <a:r>
              <a:rPr lang="ja-JP" altLang="en-US" dirty="0"/>
              <a:t>区画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285852" y="1357298"/>
            <a:ext cx="5014340" cy="991582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1200" b="1" dirty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利便性が良くうるま市でも人気のエリア。小学校、メイクマンなど徒歩圏内、サンエーメインシティー、イオン具志川へは車で</a:t>
            </a:r>
            <a:r>
              <a:rPr kumimoji="1" lang="en-US" altLang="ja-JP" sz="1200" b="1" dirty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5</a:t>
            </a:r>
            <a:r>
              <a:rPr kumimoji="1" lang="ja-JP" altLang="en-US" sz="1200" b="1" dirty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分でとても便利です。</a:t>
            </a:r>
            <a:endParaRPr kumimoji="1" lang="en-US" altLang="ja-JP" sz="1200" b="1" dirty="0">
              <a:solidFill>
                <a:schemeClr val="accent6">
                  <a:lumMod val="75000"/>
                </a:schemeClr>
              </a:solidFill>
              <a:latin typeface="+mj-ea"/>
              <a:ea typeface="+mj-ea"/>
            </a:endParaRPr>
          </a:p>
          <a:p>
            <a:pPr algn="l"/>
            <a:r>
              <a:rPr lang="ja-JP" altLang="en-US" sz="1200" b="1" dirty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小学校、生活施設が整っていて、子育て世代のご家族にはぴったり。</a:t>
            </a:r>
            <a:endParaRPr lang="en-US" altLang="ja-JP" sz="1200" b="1" dirty="0">
              <a:solidFill>
                <a:schemeClr val="accent6">
                  <a:lumMod val="75000"/>
                </a:schemeClr>
              </a:solidFill>
              <a:latin typeface="+mj-ea"/>
              <a:ea typeface="+mj-ea"/>
            </a:endParaRPr>
          </a:p>
          <a:p>
            <a:pPr algn="l"/>
            <a:r>
              <a:rPr kumimoji="1" lang="ja-JP" altLang="en-US" sz="1200" b="1" dirty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外構や照明器具、衣類乾燥機までついたコミコミ価格。</a:t>
            </a:r>
          </a:p>
        </p:txBody>
      </p:sp>
      <p:sp>
        <p:nvSpPr>
          <p:cNvPr id="7" name="サブタイトル 2"/>
          <p:cNvSpPr txBox="1">
            <a:spLocks/>
          </p:cNvSpPr>
          <p:nvPr/>
        </p:nvSpPr>
        <p:spPr>
          <a:xfrm>
            <a:off x="1475656" y="4658836"/>
            <a:ext cx="4968552" cy="7143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ja-JP" altLang="en-US" sz="1300" b="1" dirty="0"/>
              <a:t>住むほどに楽しくなる　</a:t>
            </a:r>
            <a:r>
              <a:rPr lang="ja-JP" altLang="en-US" sz="1300" b="1" dirty="0">
                <a:solidFill>
                  <a:srgbClr val="00B0F0"/>
                </a:solidFill>
              </a:rPr>
              <a:t>“ナチュラホーム”</a:t>
            </a:r>
            <a:r>
              <a:rPr lang="ja-JP" altLang="en-US" sz="1300" b="1" dirty="0">
                <a:solidFill>
                  <a:schemeClr val="tx1">
                    <a:tint val="75000"/>
                  </a:schemeClr>
                </a:solidFill>
              </a:rPr>
              <a:t>　</a:t>
            </a:r>
            <a:r>
              <a:rPr lang="ja-JP" altLang="en-US" sz="1300" b="1" dirty="0"/>
              <a:t>との暮らし</a:t>
            </a:r>
            <a:endParaRPr lang="en-US" altLang="ja-JP" sz="13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ja-JP" altLang="en-US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シンプルで</a:t>
            </a:r>
            <a:r>
              <a:rPr kumimoji="1" lang="ja-JP" altLang="en-US" sz="13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　</a:t>
            </a:r>
            <a:r>
              <a:rPr kumimoji="1" lang="ja-JP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“スッキリ”　</a:t>
            </a:r>
            <a:r>
              <a:rPr kumimoji="1" lang="ja-JP" altLang="en-US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した収納力抜群の木造</a:t>
            </a:r>
            <a:r>
              <a:rPr kumimoji="1" lang="en-US" altLang="ja-JP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1" lang="ja-JP" altLang="en-US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階建</a:t>
            </a:r>
            <a:r>
              <a:rPr kumimoji="1" lang="en-US" altLang="ja-JP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1" lang="ja-JP" altLang="en-US" sz="1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ＬＤＫ</a:t>
            </a:r>
            <a:endParaRPr kumimoji="1" lang="en-US" altLang="ja-JP" sz="13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ja-JP" altLang="en-US" sz="1300" b="1" dirty="0"/>
              <a:t>駐車場</a:t>
            </a:r>
            <a:r>
              <a:rPr lang="en-US" altLang="ja-JP" sz="1300" b="1" dirty="0"/>
              <a:t>3</a:t>
            </a:r>
            <a:r>
              <a:rPr lang="ja-JP" altLang="en-US" sz="1300" b="1" dirty="0"/>
              <a:t>台可能の全</a:t>
            </a:r>
            <a:r>
              <a:rPr lang="en-US" altLang="ja-JP" sz="1300" b="1" dirty="0"/>
              <a:t>2</a:t>
            </a:r>
            <a:r>
              <a:rPr lang="ja-JP" altLang="en-US" sz="1300" b="1" dirty="0"/>
              <a:t>棟の物件となります</a:t>
            </a:r>
            <a:endParaRPr kumimoji="1" lang="ja-JP" altLang="en-US" sz="13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サブタイトル 2"/>
          <p:cNvSpPr txBox="1">
            <a:spLocks/>
          </p:cNvSpPr>
          <p:nvPr/>
        </p:nvSpPr>
        <p:spPr>
          <a:xfrm>
            <a:off x="827584" y="5517232"/>
            <a:ext cx="2928958" cy="1025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ホカマホーム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ja-JP" altLang="en-US" sz="1100" b="1" dirty="0"/>
              <a:t>株式会社ホカマ　　沖縄県知事（</a:t>
            </a:r>
            <a:r>
              <a:rPr lang="en-US" altLang="ja-JP" sz="1100" b="1" dirty="0"/>
              <a:t>1</a:t>
            </a:r>
            <a:r>
              <a:rPr lang="ja-JP" altLang="en-US" sz="1100" b="1" dirty="0"/>
              <a:t>）第</a:t>
            </a:r>
            <a:r>
              <a:rPr lang="en-US" altLang="ja-JP" sz="1100" b="1" dirty="0"/>
              <a:t>4657</a:t>
            </a:r>
            <a:r>
              <a:rPr lang="ja-JP" altLang="en-US" sz="1100" b="1" dirty="0"/>
              <a:t>号</a:t>
            </a:r>
            <a:endParaRPr lang="en-US" altLang="ja-JP" sz="11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ja-JP" altLang="en-US" sz="1100" b="1" dirty="0"/>
              <a:t>本社／金武町字金武</a:t>
            </a:r>
            <a:r>
              <a:rPr lang="en-US" altLang="ja-JP" sz="1100" b="1" dirty="0"/>
              <a:t>8038-65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1" lang="ja-JP" altLang="en-US" sz="11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サブタイトル 2"/>
          <p:cNvSpPr txBox="1">
            <a:spLocks/>
          </p:cNvSpPr>
          <p:nvPr/>
        </p:nvSpPr>
        <p:spPr>
          <a:xfrm>
            <a:off x="4499992" y="5445224"/>
            <a:ext cx="4286280" cy="285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ja-JP" altLang="en-US" sz="1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お問い合わせはこちらまで</a:t>
            </a:r>
            <a:r>
              <a:rPr kumimoji="1" lang="en-US" altLang="ja-JP" sz="1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《</a:t>
            </a:r>
            <a:r>
              <a:rPr kumimoji="1" lang="ja-JP" altLang="en-US" sz="1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物件資料のみのご請求もお気軽にどうぞ</a:t>
            </a:r>
            <a:r>
              <a:rPr kumimoji="1" lang="en-US" altLang="ja-JP" sz="1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1" lang="ja-JP" altLang="en-US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4644008" y="5517232"/>
            <a:ext cx="4286280" cy="571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0120-947-360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4572000" y="6093296"/>
            <a:ext cx="2500330" cy="285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ja-JP" altLang="en-US" sz="1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北谷ｼｮｰﾙｰﾑ　北谷町字上勢頭</a:t>
            </a:r>
            <a:r>
              <a:rPr kumimoji="1" lang="en-US" altLang="ja-JP" sz="1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667-1</a:t>
            </a:r>
            <a:r>
              <a:rPr kumimoji="1" lang="ja-JP" altLang="en-US" sz="1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　</a:t>
            </a:r>
            <a:endParaRPr kumimoji="1" lang="en-US" altLang="ja-JP" sz="11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1" lang="en-US" altLang="ja-JP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1" lang="ja-JP" altLang="en-US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732240" y="6381328"/>
            <a:ext cx="1000132" cy="2462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000" b="1" dirty="0"/>
              <a:t>ホカマホーム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572000" y="6381328"/>
            <a:ext cx="2071702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000" b="1" dirty="0"/>
              <a:t>http://www.hokama-reform.com/</a:t>
            </a:r>
            <a:endParaRPr kumimoji="1" lang="ja-JP" altLang="en-US" sz="1000" b="1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xmlns="" id="{8460DB8A-5882-43C2-B1B7-0345BC611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991" y="2405093"/>
            <a:ext cx="2901380" cy="2176035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xmlns="" id="{2443534B-7A25-4A95-A3BD-A3E92E589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1" y="2425388"/>
            <a:ext cx="2898322" cy="21447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okamazo\AppData\Local\Microsoft\Windows\Temporary Internet Files\Content.IE5\PMB9543P\gatag-00002235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073" y="232346"/>
            <a:ext cx="1139485" cy="1196752"/>
          </a:xfrm>
          <a:prstGeom prst="rect">
            <a:avLst/>
          </a:prstGeom>
          <a:noFill/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xmlns="" id="{813C0B52-514F-4F12-A342-8140202733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5" t="20926" r="5715" b="14078"/>
          <a:stretch/>
        </p:blipFill>
        <p:spPr>
          <a:xfrm>
            <a:off x="683568" y="1310878"/>
            <a:ext cx="7870220" cy="3341474"/>
          </a:xfrm>
          <a:prstGeom prst="rect">
            <a:avLst/>
          </a:prstGeom>
        </p:spPr>
      </p:pic>
      <p:pic>
        <p:nvPicPr>
          <p:cNvPr id="1027" name="Picture 3" descr="C:\Users\hokamazo\AppData\Local\Microsoft\Windows\Temporary Internet Files\Content.IE5\963IPXXV\lgi01a201410101100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2320" y="140817"/>
            <a:ext cx="1169090" cy="1008112"/>
          </a:xfrm>
          <a:prstGeom prst="rect">
            <a:avLst/>
          </a:prstGeom>
          <a:noFill/>
        </p:spPr>
      </p:pic>
      <p:sp>
        <p:nvSpPr>
          <p:cNvPr id="6" name="タイトル 3"/>
          <p:cNvSpPr txBox="1">
            <a:spLocks/>
          </p:cNvSpPr>
          <p:nvPr/>
        </p:nvSpPr>
        <p:spPr>
          <a:xfrm>
            <a:off x="1259632" y="188640"/>
            <a:ext cx="2806080" cy="6505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うるま市江洲</a:t>
            </a:r>
          </a:p>
        </p:txBody>
      </p:sp>
      <p:sp>
        <p:nvSpPr>
          <p:cNvPr id="7" name="タイトル 3"/>
          <p:cNvSpPr>
            <a:spLocks noGrp="1"/>
          </p:cNvSpPr>
          <p:nvPr>
            <p:ph type="ctrTitle"/>
          </p:nvPr>
        </p:nvSpPr>
        <p:spPr>
          <a:xfrm>
            <a:off x="1333872" y="764704"/>
            <a:ext cx="5686400" cy="362471"/>
          </a:xfrm>
        </p:spPr>
        <p:txBody>
          <a:bodyPr>
            <a:noAutofit/>
          </a:bodyPr>
          <a:lstStyle/>
          <a:p>
            <a:r>
              <a:rPr kumimoji="1" lang="ja-JP" altLang="en-US" sz="2800" dirty="0"/>
              <a:t>保育園、幼稚園はどこにあるの？</a:t>
            </a:r>
          </a:p>
        </p:txBody>
      </p:sp>
      <p:sp>
        <p:nvSpPr>
          <p:cNvPr id="14" name="フローチャート : 結合子 13"/>
          <p:cNvSpPr/>
          <p:nvPr/>
        </p:nvSpPr>
        <p:spPr>
          <a:xfrm>
            <a:off x="3119654" y="2686093"/>
            <a:ext cx="969876" cy="288032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星 5 15"/>
          <p:cNvSpPr/>
          <p:nvPr/>
        </p:nvSpPr>
        <p:spPr>
          <a:xfrm>
            <a:off x="3779912" y="4401108"/>
            <a:ext cx="72008" cy="7200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491880" y="4445764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solidFill>
                  <a:srgbClr val="FF0000"/>
                </a:solidFill>
              </a:rPr>
              <a:t>現地</a:t>
            </a:r>
            <a:endParaRPr kumimoji="1" lang="ja-JP" altLang="en-US" dirty="0"/>
          </a:p>
        </p:txBody>
      </p:sp>
      <p:sp>
        <p:nvSpPr>
          <p:cNvPr id="27" name="フローチャート : 結合子 13"/>
          <p:cNvSpPr/>
          <p:nvPr/>
        </p:nvSpPr>
        <p:spPr>
          <a:xfrm>
            <a:off x="1510454" y="3954770"/>
            <a:ext cx="969876" cy="288032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フローチャート : 結合子 13"/>
          <p:cNvSpPr/>
          <p:nvPr/>
        </p:nvSpPr>
        <p:spPr>
          <a:xfrm>
            <a:off x="7259161" y="3401953"/>
            <a:ext cx="969876" cy="288032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フローチャート : 結合子 13"/>
          <p:cNvSpPr/>
          <p:nvPr/>
        </p:nvSpPr>
        <p:spPr>
          <a:xfrm>
            <a:off x="3016919" y="1965752"/>
            <a:ext cx="969876" cy="288032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AutoShape 2" descr="「うるま市 中原幼稚園」の画像検索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51191" y="4869160"/>
            <a:ext cx="9978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100" b="1" dirty="0"/>
              <a:t>みはら保育園</a:t>
            </a:r>
            <a:endParaRPr kumimoji="1" lang="ja-JP" altLang="en-US" sz="1100" b="1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86594" y="5850714"/>
            <a:ext cx="169192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沖縄市美里仲原町</a:t>
            </a:r>
            <a:r>
              <a:rPr lang="ja-JP" altLang="en-US" sz="10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sz="10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14-15</a:t>
            </a:r>
          </a:p>
          <a:p>
            <a:r>
              <a:rPr lang="en-US" altLang="ja-JP" sz="10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TEL</a:t>
            </a:r>
            <a:r>
              <a:rPr lang="ja-JP" altLang="en-US" sz="10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10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098-937-9288</a:t>
            </a:r>
          </a:p>
          <a:p>
            <a:r>
              <a:rPr kumimoji="1" lang="ja-JP" altLang="en-US" sz="10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現地から約</a:t>
            </a:r>
            <a:r>
              <a:rPr lang="en-US" altLang="ja-JP" sz="10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700</a:t>
            </a:r>
            <a:r>
              <a:rPr kumimoji="1" lang="en-US" altLang="ja-JP" sz="10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</a:t>
            </a:r>
            <a:r>
              <a:rPr kumimoji="1" lang="ja-JP" altLang="en-US" sz="10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徒歩</a:t>
            </a:r>
            <a:r>
              <a:rPr lang="en-US" altLang="ja-JP" sz="10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9</a:t>
            </a:r>
            <a:r>
              <a:rPr kumimoji="1" lang="ja-JP" altLang="en-US" sz="10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分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2" t="33192" r="31956" b="23785"/>
          <a:stretch/>
        </p:blipFill>
        <p:spPr>
          <a:xfrm>
            <a:off x="761183" y="5109597"/>
            <a:ext cx="996897" cy="745134"/>
          </a:xfrm>
          <a:prstGeom prst="rect">
            <a:avLst/>
          </a:prstGeom>
        </p:spPr>
      </p:pic>
      <p:sp>
        <p:nvSpPr>
          <p:cNvPr id="33" name="角丸四角形 32"/>
          <p:cNvSpPr/>
          <p:nvPr/>
        </p:nvSpPr>
        <p:spPr>
          <a:xfrm>
            <a:off x="429909" y="4797152"/>
            <a:ext cx="1748614" cy="1647825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114156" y="4869160"/>
            <a:ext cx="10317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b="1" dirty="0"/>
              <a:t>夢の子保育園</a:t>
            </a:r>
            <a:endParaRPr kumimoji="1" lang="ja-JP" altLang="en-US" sz="1100" b="1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855021" y="5850714"/>
            <a:ext cx="173558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50" dirty="0">
                <a:latin typeface="+mn-ea"/>
              </a:rPr>
              <a:t>うるま市宮里 </a:t>
            </a:r>
            <a:r>
              <a:rPr lang="en-US" altLang="ja-JP" sz="1050" dirty="0">
                <a:latin typeface="+mn-ea"/>
              </a:rPr>
              <a:t>855</a:t>
            </a:r>
          </a:p>
          <a:p>
            <a:r>
              <a:rPr lang="en-US" altLang="ja-JP" sz="1050" dirty="0">
                <a:latin typeface="+mn-ea"/>
              </a:rPr>
              <a:t>TEL</a:t>
            </a:r>
            <a:r>
              <a:rPr lang="ja-JP" altLang="en-US" sz="1050" dirty="0">
                <a:latin typeface="+mn-ea"/>
              </a:rPr>
              <a:t>　</a:t>
            </a:r>
            <a:r>
              <a:rPr lang="ja-JP" altLang="en-US" sz="1050" b="1" dirty="0">
                <a:latin typeface="+mn-ea"/>
              </a:rPr>
              <a:t> </a:t>
            </a:r>
            <a:r>
              <a:rPr lang="en-US" altLang="ja-JP" sz="1050" dirty="0">
                <a:latin typeface="+mn-ea"/>
              </a:rPr>
              <a:t>098-973-7800</a:t>
            </a:r>
          </a:p>
          <a:p>
            <a:r>
              <a:rPr lang="ja-JP" altLang="en-US" sz="1050" dirty="0">
                <a:latin typeface="+mn-ea"/>
              </a:rPr>
              <a:t>現地から約</a:t>
            </a:r>
            <a:r>
              <a:rPr lang="en-US" altLang="ja-JP" sz="1050" dirty="0">
                <a:latin typeface="+mn-ea"/>
              </a:rPr>
              <a:t>1</a:t>
            </a:r>
            <a:r>
              <a:rPr lang="ja-JP" altLang="en-US" sz="1050" dirty="0">
                <a:latin typeface="+mn-ea"/>
              </a:rPr>
              <a:t>㎞　徒歩</a:t>
            </a:r>
            <a:r>
              <a:rPr lang="en-US" altLang="ja-JP" sz="1050" dirty="0">
                <a:latin typeface="+mn-ea"/>
              </a:rPr>
              <a:t>13</a:t>
            </a:r>
            <a:r>
              <a:rPr lang="ja-JP" altLang="en-US" sz="1050" dirty="0">
                <a:latin typeface="+mn-ea"/>
              </a:rPr>
              <a:t>分</a:t>
            </a:r>
            <a:endParaRPr lang="en-US" altLang="ja-JP" sz="1050" dirty="0">
              <a:latin typeface="+mn-ea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9" t="13339" r="16040" b="14064"/>
          <a:stretch/>
        </p:blipFill>
        <p:spPr>
          <a:xfrm>
            <a:off x="5137025" y="5111496"/>
            <a:ext cx="991325" cy="741336"/>
          </a:xfrm>
          <a:prstGeom prst="rect">
            <a:avLst/>
          </a:prstGeom>
        </p:spPr>
      </p:pic>
      <p:grpSp>
        <p:nvGrpSpPr>
          <p:cNvPr id="55" name="グループ化 54"/>
          <p:cNvGrpSpPr/>
          <p:nvPr/>
        </p:nvGrpSpPr>
        <p:grpSpPr>
          <a:xfrm>
            <a:off x="2608432" y="4833367"/>
            <a:ext cx="1852670" cy="1647825"/>
            <a:chOff x="2608432" y="4905375"/>
            <a:chExt cx="1852670" cy="1647825"/>
          </a:xfrm>
        </p:grpSpPr>
        <p:sp>
          <p:nvSpPr>
            <p:cNvPr id="23" name="テキスト ボックス 22"/>
            <p:cNvSpPr txBox="1"/>
            <p:nvPr/>
          </p:nvSpPr>
          <p:spPr>
            <a:xfrm>
              <a:off x="2978683" y="4941168"/>
              <a:ext cx="100811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100" b="1" dirty="0"/>
                <a:t>中原幼稚園</a:t>
              </a:r>
              <a:endParaRPr kumimoji="1" lang="ja-JP" altLang="en-US" sz="1100" b="1" dirty="0"/>
            </a:p>
          </p:txBody>
        </p:sp>
        <p:sp>
          <p:nvSpPr>
            <p:cNvPr id="3" name="テキスト ボックス 2"/>
            <p:cNvSpPr txBox="1"/>
            <p:nvPr/>
          </p:nvSpPr>
          <p:spPr>
            <a:xfrm>
              <a:off x="2625878" y="5934263"/>
              <a:ext cx="1835224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050" dirty="0">
                  <a:latin typeface="+mn-ea"/>
                </a:rPr>
                <a:t>うるま市宮里 </a:t>
              </a:r>
              <a:r>
                <a:rPr lang="en-US" altLang="ja-JP" sz="1050" dirty="0">
                  <a:latin typeface="+mn-ea"/>
                </a:rPr>
                <a:t>731</a:t>
              </a:r>
              <a:endParaRPr kumimoji="1" lang="en-US" altLang="ja-JP" sz="1050" dirty="0">
                <a:latin typeface="+mn-ea"/>
              </a:endParaRPr>
            </a:p>
            <a:p>
              <a:r>
                <a:rPr lang="en-US" altLang="ja-JP" sz="1050" dirty="0">
                  <a:latin typeface="+mn-ea"/>
                </a:rPr>
                <a:t>TEL</a:t>
              </a:r>
              <a:r>
                <a:rPr lang="ja-JP" altLang="en-US" sz="1050" dirty="0">
                  <a:latin typeface="+mn-ea"/>
                </a:rPr>
                <a:t>　</a:t>
              </a:r>
              <a:r>
                <a:rPr lang="en-US" altLang="ja-JP" sz="1050" dirty="0">
                  <a:latin typeface="+mn-ea"/>
                </a:rPr>
                <a:t>098-973-6280</a:t>
              </a:r>
            </a:p>
            <a:p>
              <a:r>
                <a:rPr kumimoji="1" lang="ja-JP" altLang="en-US" sz="1050" dirty="0">
                  <a:latin typeface="+mn-ea"/>
                </a:rPr>
                <a:t>現地から約</a:t>
              </a:r>
              <a:r>
                <a:rPr kumimoji="1" lang="en-US" altLang="ja-JP" sz="1050" dirty="0">
                  <a:latin typeface="+mn-ea"/>
                </a:rPr>
                <a:t>750m</a:t>
              </a:r>
              <a:r>
                <a:rPr kumimoji="1" lang="ja-JP" altLang="en-US" sz="1050" dirty="0">
                  <a:latin typeface="+mn-ea"/>
                </a:rPr>
                <a:t>　徒歩</a:t>
              </a:r>
              <a:r>
                <a:rPr lang="en-US" altLang="ja-JP" sz="1050" dirty="0">
                  <a:latin typeface="+mn-ea"/>
                </a:rPr>
                <a:t>10</a:t>
              </a:r>
              <a:r>
                <a:rPr lang="ja-JP" altLang="en-US" sz="1050" dirty="0">
                  <a:latin typeface="+mn-ea"/>
                </a:rPr>
                <a:t>分</a:t>
              </a:r>
              <a:endParaRPr kumimoji="1" lang="ja-JP" altLang="en-US" sz="1050" dirty="0">
                <a:latin typeface="+mn-ea"/>
              </a:endParaRPr>
            </a:p>
          </p:txBody>
        </p:sp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2108" y="5178114"/>
              <a:ext cx="1004113" cy="752116"/>
            </a:xfrm>
            <a:prstGeom prst="rect">
              <a:avLst/>
            </a:prstGeom>
          </p:spPr>
        </p:pic>
        <p:sp>
          <p:nvSpPr>
            <p:cNvPr id="52" name="角丸四角形 51"/>
            <p:cNvSpPr/>
            <p:nvPr/>
          </p:nvSpPr>
          <p:spPr>
            <a:xfrm>
              <a:off x="2608432" y="4905375"/>
              <a:ext cx="1748614" cy="1647825"/>
            </a:xfrm>
            <a:prstGeom prst="roundRect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3" name="角丸四角形 52"/>
          <p:cNvSpPr/>
          <p:nvPr/>
        </p:nvSpPr>
        <p:spPr>
          <a:xfrm>
            <a:off x="4786955" y="4833367"/>
            <a:ext cx="1748614" cy="1647825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9" name="グループ化 58"/>
          <p:cNvGrpSpPr/>
          <p:nvPr/>
        </p:nvGrpSpPr>
        <p:grpSpPr>
          <a:xfrm>
            <a:off x="6965478" y="4833367"/>
            <a:ext cx="1819811" cy="1647825"/>
            <a:chOff x="6965478" y="4905375"/>
            <a:chExt cx="1819811" cy="1647825"/>
          </a:xfrm>
        </p:grpSpPr>
        <p:sp>
          <p:nvSpPr>
            <p:cNvPr id="25" name="テキスト ボックス 24"/>
            <p:cNvSpPr txBox="1"/>
            <p:nvPr/>
          </p:nvSpPr>
          <p:spPr>
            <a:xfrm>
              <a:off x="7303922" y="4941168"/>
              <a:ext cx="107172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100" b="1" dirty="0"/>
                <a:t>髙江洲幼稚園</a:t>
              </a:r>
              <a:endParaRPr kumimoji="1" lang="ja-JP" altLang="en-US" sz="1100" b="1" dirty="0"/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6984528" y="5911180"/>
              <a:ext cx="180076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100" dirty="0">
                  <a:latin typeface="+mn-ea"/>
                </a:rPr>
                <a:t>うるま市高江洲 </a:t>
              </a:r>
              <a:r>
                <a:rPr lang="en-US" altLang="ja-JP" sz="1100" dirty="0">
                  <a:latin typeface="+mn-ea"/>
                </a:rPr>
                <a:t>118</a:t>
              </a:r>
            </a:p>
            <a:p>
              <a:r>
                <a:rPr lang="en-US" altLang="ja-JP" sz="1100" dirty="0">
                  <a:latin typeface="+mn-ea"/>
                </a:rPr>
                <a:t>TEL</a:t>
              </a:r>
              <a:r>
                <a:rPr lang="ja-JP" altLang="en-US" sz="1100" dirty="0">
                  <a:latin typeface="+mn-ea"/>
                </a:rPr>
                <a:t>　</a:t>
              </a:r>
              <a:r>
                <a:rPr lang="en-US" altLang="ja-JP" sz="1100" dirty="0">
                  <a:latin typeface="+mn-ea"/>
                </a:rPr>
                <a:t>098-973-6280</a:t>
              </a:r>
            </a:p>
            <a:p>
              <a:r>
                <a:rPr kumimoji="1" lang="ja-JP" altLang="en-US" sz="1100" dirty="0">
                  <a:latin typeface="+mn-ea"/>
                </a:rPr>
                <a:t>現地から約</a:t>
              </a:r>
              <a:r>
                <a:rPr kumimoji="1" lang="en-US" altLang="ja-JP" sz="1100" dirty="0">
                  <a:latin typeface="+mn-ea"/>
                </a:rPr>
                <a:t>2.2</a:t>
              </a:r>
              <a:r>
                <a:rPr kumimoji="1" lang="ja-JP" altLang="en-US" sz="1100" dirty="0">
                  <a:latin typeface="+mn-ea"/>
                </a:rPr>
                <a:t>㎞　車で</a:t>
              </a:r>
              <a:r>
                <a:rPr kumimoji="1" lang="en-US" altLang="ja-JP" sz="1100" dirty="0">
                  <a:latin typeface="+mn-ea"/>
                </a:rPr>
                <a:t>6</a:t>
              </a:r>
              <a:r>
                <a:rPr kumimoji="1" lang="ja-JP" altLang="en-US" sz="1100" dirty="0">
                  <a:latin typeface="+mn-ea"/>
                </a:rPr>
                <a:t>分</a:t>
              </a:r>
            </a:p>
          </p:txBody>
        </p:sp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548" y="5182426"/>
              <a:ext cx="991325" cy="743493"/>
            </a:xfrm>
            <a:prstGeom prst="rect">
              <a:avLst/>
            </a:prstGeom>
          </p:spPr>
        </p:pic>
        <p:sp>
          <p:nvSpPr>
            <p:cNvPr id="54" name="角丸四角形 53"/>
            <p:cNvSpPr/>
            <p:nvPr/>
          </p:nvSpPr>
          <p:spPr>
            <a:xfrm>
              <a:off x="6965478" y="4905375"/>
              <a:ext cx="1748614" cy="1647825"/>
            </a:xfrm>
            <a:prstGeom prst="roundRect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323528" y="287706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うるま市江洲前原　ナチュラホームＮＯ</a:t>
            </a:r>
            <a:r>
              <a:rPr kumimoji="1" lang="en-US" altLang="ja-JP" b="1" dirty="0"/>
              <a:t>.1</a:t>
            </a:r>
            <a:r>
              <a:rPr kumimoji="1" lang="ja-JP" altLang="en-US" b="1" dirty="0"/>
              <a:t>　　　　配置図　</a:t>
            </a:r>
            <a:endParaRPr kumimoji="1" lang="en-US" altLang="ja-JP" b="1" dirty="0"/>
          </a:p>
        </p:txBody>
      </p:sp>
      <p:cxnSp>
        <p:nvCxnSpPr>
          <p:cNvPr id="8" name="直線コネクタ 7"/>
          <p:cNvCxnSpPr/>
          <p:nvPr/>
        </p:nvCxnSpPr>
        <p:spPr>
          <a:xfrm>
            <a:off x="323528" y="647746"/>
            <a:ext cx="8496944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図 10" descr="20170508095039_00002.jpg"/>
          <p:cNvPicPr>
            <a:picLocks noChangeAspect="1"/>
          </p:cNvPicPr>
          <p:nvPr/>
        </p:nvPicPr>
        <p:blipFill>
          <a:blip r:embed="rId2" cstate="print"/>
          <a:srcRect l="6688" t="25501" r="40550" b="32182"/>
          <a:stretch>
            <a:fillRect/>
          </a:stretch>
        </p:blipFill>
        <p:spPr>
          <a:xfrm>
            <a:off x="323528" y="1124744"/>
            <a:ext cx="8496944" cy="4819161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8316416" y="6381328"/>
            <a:ext cx="648072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00" dirty="0"/>
              <a:t>配置図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251520" y="279493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うるま市江洲前原　ナチュラホームＮＯ</a:t>
            </a:r>
            <a:r>
              <a:rPr kumimoji="1" lang="en-US" altLang="ja-JP" b="1" dirty="0"/>
              <a:t>.1</a:t>
            </a:r>
            <a:r>
              <a:rPr lang="ja-JP" altLang="en-US" b="1" dirty="0"/>
              <a:t>　　　　</a:t>
            </a:r>
            <a:r>
              <a:rPr kumimoji="1" lang="ja-JP" altLang="en-US" b="1" dirty="0"/>
              <a:t>立面図</a:t>
            </a:r>
            <a:endParaRPr kumimoji="1" lang="en-US" altLang="ja-JP" b="1" dirty="0"/>
          </a:p>
        </p:txBody>
      </p:sp>
      <p:cxnSp>
        <p:nvCxnSpPr>
          <p:cNvPr id="8" name="直線コネクタ 7"/>
          <p:cNvCxnSpPr/>
          <p:nvPr/>
        </p:nvCxnSpPr>
        <p:spPr>
          <a:xfrm>
            <a:off x="251520" y="639533"/>
            <a:ext cx="8496944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図 11" descr="20170508095039_00001.jpg"/>
          <p:cNvPicPr>
            <a:picLocks noChangeAspect="1"/>
          </p:cNvPicPr>
          <p:nvPr/>
        </p:nvPicPr>
        <p:blipFill>
          <a:blip r:embed="rId2" cstate="print"/>
          <a:srcRect l="20075" t="8797" r="52363" b="61136"/>
          <a:stretch>
            <a:fillRect/>
          </a:stretch>
        </p:blipFill>
        <p:spPr>
          <a:xfrm>
            <a:off x="935215" y="836712"/>
            <a:ext cx="3378231" cy="2606064"/>
          </a:xfrm>
          <a:prstGeom prst="rect">
            <a:avLst/>
          </a:prstGeom>
        </p:spPr>
      </p:pic>
      <p:pic>
        <p:nvPicPr>
          <p:cNvPr id="13" name="図 12" descr="20170508095039_00001.jpg"/>
          <p:cNvPicPr>
            <a:picLocks noChangeAspect="1"/>
          </p:cNvPicPr>
          <p:nvPr/>
        </p:nvPicPr>
        <p:blipFill>
          <a:blip r:embed="rId2" cstate="print"/>
          <a:srcRect l="53150" t="5456" r="11413" b="61136"/>
          <a:stretch>
            <a:fillRect/>
          </a:stretch>
        </p:blipFill>
        <p:spPr>
          <a:xfrm>
            <a:off x="144551" y="3749593"/>
            <a:ext cx="4211425" cy="2807616"/>
          </a:xfrm>
          <a:prstGeom prst="rect">
            <a:avLst/>
          </a:prstGeom>
        </p:spPr>
      </p:pic>
      <p:pic>
        <p:nvPicPr>
          <p:cNvPr id="14" name="図 13" descr="20170508095039_00001.jpg"/>
          <p:cNvPicPr>
            <a:picLocks noChangeAspect="1"/>
          </p:cNvPicPr>
          <p:nvPr/>
        </p:nvPicPr>
        <p:blipFill>
          <a:blip r:embed="rId2" cstate="print"/>
          <a:srcRect l="12988" t="52227" r="58662" b="21047"/>
          <a:stretch>
            <a:fillRect/>
          </a:stretch>
        </p:blipFill>
        <p:spPr>
          <a:xfrm>
            <a:off x="4355976" y="1148873"/>
            <a:ext cx="3492388" cy="2328258"/>
          </a:xfrm>
          <a:prstGeom prst="rect">
            <a:avLst/>
          </a:prstGeom>
        </p:spPr>
      </p:pic>
      <p:pic>
        <p:nvPicPr>
          <p:cNvPr id="15" name="図 14" descr="20170508095039_00001.jpg"/>
          <p:cNvPicPr>
            <a:picLocks noChangeAspect="1"/>
          </p:cNvPicPr>
          <p:nvPr/>
        </p:nvPicPr>
        <p:blipFill>
          <a:blip r:embed="rId2" cstate="print"/>
          <a:srcRect l="50787" t="47773" r="9838" b="21046"/>
          <a:stretch>
            <a:fillRect/>
          </a:stretch>
        </p:blipFill>
        <p:spPr>
          <a:xfrm>
            <a:off x="4427984" y="3976260"/>
            <a:ext cx="4680520" cy="2621092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8316416" y="6381328"/>
            <a:ext cx="637803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100" dirty="0"/>
              <a:t>立面図</a:t>
            </a:r>
            <a:endParaRPr kumimoji="1"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1349081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23529" y="271027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うるま市江洲前原　</a:t>
            </a:r>
            <a:r>
              <a:rPr kumimoji="1" lang="ja-JP" altLang="en-US" b="1" dirty="0">
                <a:latin typeface="+mj-ea"/>
                <a:ea typeface="+mj-ea"/>
              </a:rPr>
              <a:t>ナチュラホームＮＯ</a:t>
            </a:r>
            <a:r>
              <a:rPr kumimoji="1" lang="en-US" altLang="ja-JP" b="1" dirty="0">
                <a:latin typeface="+mj-ea"/>
                <a:ea typeface="+mj-ea"/>
              </a:rPr>
              <a:t>.1</a:t>
            </a:r>
            <a:r>
              <a:rPr kumimoji="1" lang="ja-JP" altLang="en-US" b="1" dirty="0">
                <a:latin typeface="+mj-ea"/>
                <a:ea typeface="+mj-ea"/>
              </a:rPr>
              <a:t>　　　　平面図（</a:t>
            </a:r>
            <a:r>
              <a:rPr kumimoji="1" lang="en-US" altLang="ja-JP" b="1" dirty="0">
                <a:latin typeface="+mj-ea"/>
                <a:ea typeface="+mj-ea"/>
              </a:rPr>
              <a:t>1</a:t>
            </a:r>
            <a:r>
              <a:rPr kumimoji="1" lang="ja-JP" altLang="en-US" b="1" dirty="0">
                <a:latin typeface="+mj-ea"/>
                <a:ea typeface="+mj-ea"/>
              </a:rPr>
              <a:t>階）</a:t>
            </a:r>
            <a:endParaRPr kumimoji="1" lang="en-US" altLang="ja-JP" b="1" dirty="0">
              <a:latin typeface="+mj-ea"/>
              <a:ea typeface="+mj-ea"/>
            </a:endParaRPr>
          </a:p>
        </p:txBody>
      </p:sp>
      <p:cxnSp>
        <p:nvCxnSpPr>
          <p:cNvPr id="6" name="直線コネクタ 5"/>
          <p:cNvCxnSpPr/>
          <p:nvPr/>
        </p:nvCxnSpPr>
        <p:spPr>
          <a:xfrm>
            <a:off x="323529" y="631067"/>
            <a:ext cx="8496944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図 3" descr="20170508095039_00003.jpg"/>
          <p:cNvPicPr>
            <a:picLocks noChangeAspect="1"/>
          </p:cNvPicPr>
          <p:nvPr/>
        </p:nvPicPr>
        <p:blipFill>
          <a:blip r:embed="rId2" cstate="print"/>
          <a:srcRect l="7476" t="8797" r="24800" b="15478"/>
          <a:stretch>
            <a:fillRect/>
          </a:stretch>
        </p:blipFill>
        <p:spPr>
          <a:xfrm>
            <a:off x="323528" y="640359"/>
            <a:ext cx="7715983" cy="6101009"/>
          </a:xfrm>
          <a:prstGeom prst="rect">
            <a:avLst/>
          </a:prstGeom>
          <a:ln>
            <a:noFill/>
          </a:ln>
        </p:spPr>
      </p:pic>
      <p:sp>
        <p:nvSpPr>
          <p:cNvPr id="2" name="円/楕円 1"/>
          <p:cNvSpPr/>
          <p:nvPr/>
        </p:nvSpPr>
        <p:spPr>
          <a:xfrm>
            <a:off x="7850807" y="2953197"/>
            <a:ext cx="192297" cy="185516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円/楕円 10"/>
          <p:cNvSpPr/>
          <p:nvPr/>
        </p:nvSpPr>
        <p:spPr>
          <a:xfrm>
            <a:off x="7851743" y="3425357"/>
            <a:ext cx="191362" cy="178580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円/楕円 11"/>
          <p:cNvSpPr/>
          <p:nvPr/>
        </p:nvSpPr>
        <p:spPr>
          <a:xfrm>
            <a:off x="7858288" y="3903126"/>
            <a:ext cx="191362" cy="178580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3" name="円/楕円 12"/>
          <p:cNvSpPr/>
          <p:nvPr/>
        </p:nvSpPr>
        <p:spPr>
          <a:xfrm>
            <a:off x="7858288" y="4385571"/>
            <a:ext cx="191362" cy="178580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" name="円/楕円 13"/>
          <p:cNvSpPr/>
          <p:nvPr/>
        </p:nvSpPr>
        <p:spPr>
          <a:xfrm>
            <a:off x="7863897" y="4856795"/>
            <a:ext cx="185753" cy="178580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5" name="円/楕円 14"/>
          <p:cNvSpPr/>
          <p:nvPr/>
        </p:nvSpPr>
        <p:spPr>
          <a:xfrm>
            <a:off x="7858288" y="5328019"/>
            <a:ext cx="191362" cy="178580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956376" y="6381328"/>
            <a:ext cx="1008112" cy="2713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00" dirty="0"/>
              <a:t>平面図（</a:t>
            </a:r>
            <a:r>
              <a:rPr lang="en-US" altLang="ja-JP" sz="1100" dirty="0"/>
              <a:t> 1</a:t>
            </a:r>
            <a:r>
              <a:rPr lang="ja-JP" altLang="en-US" sz="1100" dirty="0"/>
              <a:t>階）</a:t>
            </a:r>
            <a:endParaRPr kumimoji="1"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8179006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20170508095039_00004.jpg"/>
          <p:cNvPicPr>
            <a:picLocks noChangeAspect="1"/>
          </p:cNvPicPr>
          <p:nvPr/>
        </p:nvPicPr>
        <p:blipFill>
          <a:blip r:embed="rId2" cstate="print"/>
          <a:srcRect l="8263" t="13251" r="24013" b="21046"/>
          <a:stretch>
            <a:fillRect/>
          </a:stretch>
        </p:blipFill>
        <p:spPr>
          <a:xfrm>
            <a:off x="307498" y="692696"/>
            <a:ext cx="8496944" cy="5829299"/>
          </a:xfrm>
          <a:prstGeom prst="rect">
            <a:avLst/>
          </a:prstGeom>
        </p:spPr>
      </p:pic>
      <p:sp>
        <p:nvSpPr>
          <p:cNvPr id="2" name="円/楕円 1"/>
          <p:cNvSpPr/>
          <p:nvPr/>
        </p:nvSpPr>
        <p:spPr>
          <a:xfrm>
            <a:off x="8602345" y="2801658"/>
            <a:ext cx="209162" cy="210483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8599357" y="2284693"/>
            <a:ext cx="209162" cy="210483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8599357" y="3327588"/>
            <a:ext cx="212150" cy="195542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8605333" y="3844552"/>
            <a:ext cx="209162" cy="210483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8611310" y="4364505"/>
            <a:ext cx="209162" cy="210483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/>
        </p:nvSpPr>
        <p:spPr>
          <a:xfrm>
            <a:off x="8611310" y="4896411"/>
            <a:ext cx="209162" cy="210483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07498" y="260648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うるま市江洲前原　ナチュラホームＮＯ</a:t>
            </a:r>
            <a:r>
              <a:rPr kumimoji="1" lang="en-US" altLang="ja-JP" b="1" dirty="0">
                <a:latin typeface="+mj-ea"/>
                <a:ea typeface="+mj-ea"/>
              </a:rPr>
              <a:t>.1</a:t>
            </a:r>
            <a:r>
              <a:rPr kumimoji="1" lang="ja-JP" altLang="en-US" b="1" dirty="0"/>
              <a:t>　　　　平面図（</a:t>
            </a:r>
            <a:r>
              <a:rPr lang="en-US" altLang="ja-JP" b="1" dirty="0">
                <a:latin typeface="+mj-ea"/>
                <a:ea typeface="+mj-ea"/>
              </a:rPr>
              <a:t>2</a:t>
            </a:r>
            <a:r>
              <a:rPr kumimoji="1" lang="ja-JP" altLang="en-US" b="1" dirty="0"/>
              <a:t>階）</a:t>
            </a:r>
            <a:endParaRPr kumimoji="1" lang="en-US" altLang="ja-JP" b="1" dirty="0"/>
          </a:p>
        </p:txBody>
      </p:sp>
      <p:cxnSp>
        <p:nvCxnSpPr>
          <p:cNvPr id="6" name="直線コネクタ 5"/>
          <p:cNvCxnSpPr/>
          <p:nvPr/>
        </p:nvCxnSpPr>
        <p:spPr>
          <a:xfrm>
            <a:off x="307498" y="620688"/>
            <a:ext cx="8496944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8028384" y="6381328"/>
            <a:ext cx="953708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00" dirty="0"/>
              <a:t>平面図</a:t>
            </a:r>
            <a:r>
              <a:rPr kumimoji="1" lang="en-US" altLang="ja-JP" sz="1100" dirty="0"/>
              <a:t>(</a:t>
            </a:r>
            <a:r>
              <a:rPr lang="en-US" altLang="ja-JP" sz="1100" dirty="0"/>
              <a:t>2</a:t>
            </a:r>
            <a:r>
              <a:rPr lang="ja-JP" altLang="en-US" sz="1100" dirty="0"/>
              <a:t>階</a:t>
            </a:r>
            <a:r>
              <a:rPr kumimoji="1" lang="en-US" altLang="ja-JP" sz="1100" dirty="0"/>
              <a:t>)</a:t>
            </a:r>
            <a:endParaRPr kumimoji="1" lang="ja-JP" altLang="en-US" sz="11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3528" y="270201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うるま市江洲前原　ナチュラホームＮＯ</a:t>
            </a:r>
            <a:r>
              <a:rPr kumimoji="1" lang="en-US" altLang="ja-JP" b="1" dirty="0"/>
              <a:t>.2</a:t>
            </a:r>
            <a:r>
              <a:rPr kumimoji="1" lang="ja-JP" altLang="en-US" b="1" dirty="0"/>
              <a:t>　　　　配置図</a:t>
            </a:r>
            <a:endParaRPr kumimoji="1" lang="en-US" altLang="ja-JP" b="1" dirty="0"/>
          </a:p>
        </p:txBody>
      </p:sp>
      <p:cxnSp>
        <p:nvCxnSpPr>
          <p:cNvPr id="5" name="直線コネクタ 4"/>
          <p:cNvCxnSpPr/>
          <p:nvPr/>
        </p:nvCxnSpPr>
        <p:spPr>
          <a:xfrm>
            <a:off x="323528" y="630241"/>
            <a:ext cx="8496944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図 6" descr="20170508095021_00002.jpg"/>
          <p:cNvPicPr>
            <a:picLocks noChangeAspect="1"/>
          </p:cNvPicPr>
          <p:nvPr/>
        </p:nvPicPr>
        <p:blipFill>
          <a:blip r:embed="rId2" cstate="print"/>
          <a:srcRect l="5901" t="23274" r="40550" b="35523"/>
          <a:stretch>
            <a:fillRect/>
          </a:stretch>
        </p:blipFill>
        <p:spPr>
          <a:xfrm>
            <a:off x="323528" y="908720"/>
            <a:ext cx="8496944" cy="4623336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8316416" y="6381328"/>
            <a:ext cx="648072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00" dirty="0"/>
              <a:t>配置図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3528" y="259569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うるま市江洲前原　ナチュラホームＮＯ</a:t>
            </a:r>
            <a:r>
              <a:rPr kumimoji="1" lang="en-US" altLang="ja-JP" b="1" dirty="0"/>
              <a:t>.2</a:t>
            </a:r>
            <a:r>
              <a:rPr kumimoji="1" lang="ja-JP" altLang="en-US" b="1" dirty="0"/>
              <a:t>　　　　立面図</a:t>
            </a:r>
            <a:endParaRPr kumimoji="1" lang="en-US" altLang="ja-JP" b="1" dirty="0"/>
          </a:p>
        </p:txBody>
      </p:sp>
      <p:cxnSp>
        <p:nvCxnSpPr>
          <p:cNvPr id="5" name="直線コネクタ 4"/>
          <p:cNvCxnSpPr/>
          <p:nvPr/>
        </p:nvCxnSpPr>
        <p:spPr>
          <a:xfrm>
            <a:off x="323528" y="619609"/>
            <a:ext cx="8496944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図 7" descr="20170508095021_00001.jpg"/>
          <p:cNvPicPr>
            <a:picLocks noChangeAspect="1"/>
          </p:cNvPicPr>
          <p:nvPr/>
        </p:nvPicPr>
        <p:blipFill>
          <a:blip r:embed="rId2" cstate="print"/>
          <a:srcRect l="13775" t="7683" r="53938" b="62250"/>
          <a:stretch>
            <a:fillRect/>
          </a:stretch>
        </p:blipFill>
        <p:spPr>
          <a:xfrm>
            <a:off x="683568" y="764704"/>
            <a:ext cx="4159560" cy="2739223"/>
          </a:xfrm>
          <a:prstGeom prst="rect">
            <a:avLst/>
          </a:prstGeom>
        </p:spPr>
      </p:pic>
      <p:pic>
        <p:nvPicPr>
          <p:cNvPr id="9" name="図 8" descr="20170508095021_00001.jpg"/>
          <p:cNvPicPr>
            <a:picLocks noChangeAspect="1"/>
          </p:cNvPicPr>
          <p:nvPr/>
        </p:nvPicPr>
        <p:blipFill>
          <a:blip r:embed="rId2" cstate="print"/>
          <a:srcRect l="11413" t="53341" r="64962" b="18819"/>
          <a:stretch>
            <a:fillRect/>
          </a:stretch>
        </p:blipFill>
        <p:spPr>
          <a:xfrm>
            <a:off x="5148064" y="996914"/>
            <a:ext cx="3043580" cy="2536317"/>
          </a:xfrm>
          <a:prstGeom prst="rect">
            <a:avLst/>
          </a:prstGeom>
        </p:spPr>
      </p:pic>
      <p:pic>
        <p:nvPicPr>
          <p:cNvPr id="10" name="図 9" descr="20170508095021_00001.jpg"/>
          <p:cNvPicPr>
            <a:picLocks noChangeAspect="1"/>
          </p:cNvPicPr>
          <p:nvPr/>
        </p:nvPicPr>
        <p:blipFill>
          <a:blip r:embed="rId2" cstate="print"/>
          <a:srcRect l="47638" t="8797" r="12988" b="61136"/>
          <a:stretch>
            <a:fillRect/>
          </a:stretch>
        </p:blipFill>
        <p:spPr>
          <a:xfrm>
            <a:off x="107504" y="3978001"/>
            <a:ext cx="4267140" cy="2304256"/>
          </a:xfrm>
          <a:prstGeom prst="rect">
            <a:avLst/>
          </a:prstGeom>
        </p:spPr>
      </p:pic>
      <p:pic>
        <p:nvPicPr>
          <p:cNvPr id="11" name="図 10" descr="20170508095021_00001.jpg"/>
          <p:cNvPicPr>
            <a:picLocks noChangeAspect="1"/>
          </p:cNvPicPr>
          <p:nvPr/>
        </p:nvPicPr>
        <p:blipFill>
          <a:blip r:embed="rId2" cstate="print"/>
          <a:srcRect l="46063" t="48886" r="11413" b="18819"/>
          <a:stretch>
            <a:fillRect/>
          </a:stretch>
        </p:blipFill>
        <p:spPr>
          <a:xfrm>
            <a:off x="4499992" y="3873049"/>
            <a:ext cx="4536504" cy="2436271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8316416" y="6381328"/>
            <a:ext cx="648072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100" dirty="0"/>
              <a:t>立面</a:t>
            </a:r>
            <a:r>
              <a:rPr kumimoji="1" lang="ja-JP" altLang="en-US" sz="1100" dirty="0"/>
              <a:t>図</a:t>
            </a:r>
          </a:p>
        </p:txBody>
      </p:sp>
    </p:spTree>
    <p:extLst>
      <p:ext uri="{BB962C8B-B14F-4D97-AF65-F5344CB8AC3E}">
        <p14:creationId xmlns:p14="http://schemas.microsoft.com/office/powerpoint/2010/main" val="1924309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3528" y="260648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うるま市江洲前原　</a:t>
            </a:r>
            <a:r>
              <a:rPr kumimoji="1" lang="ja-JP" altLang="en-US" b="1" dirty="0">
                <a:latin typeface="+mn-ea"/>
              </a:rPr>
              <a:t>ナチュラホームＮＯ</a:t>
            </a:r>
            <a:r>
              <a:rPr kumimoji="1" lang="en-US" altLang="ja-JP" b="1" dirty="0">
                <a:latin typeface="+mn-ea"/>
              </a:rPr>
              <a:t>.2</a:t>
            </a:r>
            <a:r>
              <a:rPr kumimoji="1" lang="ja-JP" altLang="en-US" b="1" dirty="0">
                <a:latin typeface="+mn-ea"/>
              </a:rPr>
              <a:t>　　　　平面図</a:t>
            </a:r>
            <a:r>
              <a:rPr lang="ja-JP" altLang="en-US" b="1" dirty="0">
                <a:latin typeface="+mn-ea"/>
              </a:rPr>
              <a:t>（</a:t>
            </a:r>
            <a:r>
              <a:rPr lang="en-US" altLang="ja-JP" b="1" dirty="0">
                <a:latin typeface="+mn-ea"/>
              </a:rPr>
              <a:t>1</a:t>
            </a:r>
            <a:r>
              <a:rPr lang="ja-JP" altLang="en-US" b="1" dirty="0">
                <a:latin typeface="+mn-ea"/>
              </a:rPr>
              <a:t>階）</a:t>
            </a:r>
            <a:endParaRPr lang="en-US" altLang="ja-JP" b="1" dirty="0">
              <a:latin typeface="+mn-ea"/>
            </a:endParaRPr>
          </a:p>
          <a:p>
            <a:endParaRPr kumimoji="1" lang="en-US" altLang="ja-JP" b="1" dirty="0">
              <a:latin typeface="+mn-ea"/>
            </a:endParaRPr>
          </a:p>
        </p:txBody>
      </p:sp>
      <p:cxnSp>
        <p:nvCxnSpPr>
          <p:cNvPr id="5" name="直線コネクタ 4"/>
          <p:cNvCxnSpPr/>
          <p:nvPr/>
        </p:nvCxnSpPr>
        <p:spPr>
          <a:xfrm>
            <a:off x="323528" y="620688"/>
            <a:ext cx="8496944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図 5" descr="20170508095021_00003.jpg"/>
          <p:cNvPicPr>
            <a:picLocks noChangeAspect="1"/>
          </p:cNvPicPr>
          <p:nvPr/>
        </p:nvPicPr>
        <p:blipFill>
          <a:blip r:embed="rId2" cstate="print"/>
          <a:srcRect l="5113" t="14365" r="22438" b="22160"/>
          <a:stretch>
            <a:fillRect/>
          </a:stretch>
        </p:blipFill>
        <p:spPr>
          <a:xfrm>
            <a:off x="323528" y="836619"/>
            <a:ext cx="8496944" cy="5264411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8028384" y="6381328"/>
            <a:ext cx="936104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00" dirty="0"/>
              <a:t>平面図</a:t>
            </a:r>
            <a:r>
              <a:rPr lang="en-US" altLang="ja-JP" sz="1100" dirty="0"/>
              <a:t>(1</a:t>
            </a:r>
            <a:r>
              <a:rPr lang="ja-JP" altLang="en-US" sz="1100" dirty="0"/>
              <a:t>階</a:t>
            </a:r>
            <a:r>
              <a:rPr kumimoji="1" lang="en-US" altLang="ja-JP" sz="1100" dirty="0"/>
              <a:t>)</a:t>
            </a:r>
            <a:endParaRPr kumimoji="1"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1576257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3528" y="260648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うるま市江洲前原　</a:t>
            </a:r>
            <a:r>
              <a:rPr kumimoji="1" lang="ja-JP" altLang="en-US" b="1" dirty="0">
                <a:latin typeface="+mj-ea"/>
                <a:ea typeface="+mj-ea"/>
              </a:rPr>
              <a:t>ナチュラホームＮＯ</a:t>
            </a:r>
            <a:r>
              <a:rPr kumimoji="1" lang="en-US" altLang="ja-JP" b="1" dirty="0">
                <a:latin typeface="+mj-ea"/>
                <a:ea typeface="+mj-ea"/>
              </a:rPr>
              <a:t>.2</a:t>
            </a:r>
            <a:r>
              <a:rPr kumimoji="1" lang="ja-JP" altLang="en-US" b="1" dirty="0">
                <a:latin typeface="+mj-ea"/>
                <a:ea typeface="+mj-ea"/>
              </a:rPr>
              <a:t>　　　　平面図</a:t>
            </a:r>
            <a:r>
              <a:rPr lang="ja-JP" altLang="en-US" b="1" dirty="0">
                <a:latin typeface="+mj-ea"/>
                <a:ea typeface="+mj-ea"/>
              </a:rPr>
              <a:t>（</a:t>
            </a:r>
            <a:r>
              <a:rPr lang="en-US" altLang="ja-JP" b="1" dirty="0">
                <a:latin typeface="+mj-ea"/>
                <a:ea typeface="+mj-ea"/>
              </a:rPr>
              <a:t>2</a:t>
            </a:r>
            <a:r>
              <a:rPr lang="ja-JP" altLang="en-US" b="1" dirty="0">
                <a:latin typeface="+mj-ea"/>
                <a:ea typeface="+mj-ea"/>
              </a:rPr>
              <a:t>階）</a:t>
            </a:r>
            <a:endParaRPr kumimoji="1" lang="en-US" altLang="ja-JP" b="1" dirty="0">
              <a:latin typeface="+mj-ea"/>
              <a:ea typeface="+mj-ea"/>
            </a:endParaRPr>
          </a:p>
        </p:txBody>
      </p:sp>
      <p:cxnSp>
        <p:nvCxnSpPr>
          <p:cNvPr id="5" name="直線コネクタ 4"/>
          <p:cNvCxnSpPr/>
          <p:nvPr/>
        </p:nvCxnSpPr>
        <p:spPr>
          <a:xfrm>
            <a:off x="323528" y="620688"/>
            <a:ext cx="8496944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図 6" descr="20170508095021_00004.jpg"/>
          <p:cNvPicPr>
            <a:picLocks noChangeAspect="1"/>
          </p:cNvPicPr>
          <p:nvPr/>
        </p:nvPicPr>
        <p:blipFill>
          <a:blip r:embed="rId2" cstate="print"/>
          <a:srcRect l="9838" t="12138" r="23225" b="22160"/>
          <a:stretch>
            <a:fillRect/>
          </a:stretch>
        </p:blipFill>
        <p:spPr>
          <a:xfrm>
            <a:off x="323528" y="745060"/>
            <a:ext cx="8496944" cy="5897878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8028384" y="6381328"/>
            <a:ext cx="936104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00" dirty="0"/>
              <a:t>平面図</a:t>
            </a:r>
            <a:r>
              <a:rPr kumimoji="1" lang="en-US" altLang="ja-JP" sz="1100" dirty="0"/>
              <a:t>(</a:t>
            </a:r>
            <a:r>
              <a:rPr lang="en-US" altLang="ja-JP" sz="1100" dirty="0"/>
              <a:t>2</a:t>
            </a:r>
            <a:r>
              <a:rPr lang="ja-JP" altLang="en-US" sz="1100" dirty="0"/>
              <a:t>階</a:t>
            </a:r>
            <a:r>
              <a:rPr lang="en-US" altLang="ja-JP" sz="1100" dirty="0"/>
              <a:t>)</a:t>
            </a:r>
            <a:endParaRPr kumimoji="1" lang="ja-JP" altLang="en-US" sz="11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20170508172347_00004.jpg"/>
          <p:cNvPicPr>
            <a:picLocks noChangeAspect="1"/>
          </p:cNvPicPr>
          <p:nvPr/>
        </p:nvPicPr>
        <p:blipFill>
          <a:blip r:embed="rId2" cstate="print"/>
          <a:srcRect l="5113" t="5456" r="5113" b="5456"/>
          <a:stretch>
            <a:fillRect/>
          </a:stretch>
        </p:blipFill>
        <p:spPr>
          <a:xfrm>
            <a:off x="179512" y="332656"/>
            <a:ext cx="8824581" cy="619268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正方形/長方形 1"/>
          <p:cNvSpPr/>
          <p:nvPr/>
        </p:nvSpPr>
        <p:spPr>
          <a:xfrm>
            <a:off x="5148064" y="548680"/>
            <a:ext cx="2232248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house_a_00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36096" y="1556792"/>
            <a:ext cx="3441576" cy="273405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285728"/>
            <a:ext cx="3743324" cy="4413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ja-JP" altLang="en-US" sz="3200" b="1" u="sng" dirty="0">
                <a:solidFill>
                  <a:srgbClr val="0070C0"/>
                </a:solidFill>
              </a:rPr>
              <a:t>ナチュラホーム</a:t>
            </a:r>
            <a:endParaRPr kumimoji="1" lang="ja-JP" altLang="en-US" sz="3200" b="1" u="sng" dirty="0">
              <a:solidFill>
                <a:srgbClr val="0070C0"/>
              </a:solidFill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571472" y="929240"/>
            <a:ext cx="4735416" cy="3723896"/>
          </a:xfrm>
        </p:spPr>
        <p:txBody>
          <a:bodyPr>
            <a:normAutofit lnSpcReduction="10000"/>
          </a:bodyPr>
          <a:lstStyle/>
          <a:p>
            <a:pPr algn="l"/>
            <a:r>
              <a:rPr kumimoji="1" lang="ja-JP" altLang="en-US" sz="1600" b="1" dirty="0">
                <a:solidFill>
                  <a:schemeClr val="tx1"/>
                </a:solidFill>
              </a:rPr>
              <a:t>家を買うとき、予算や毎日の暮らし</a:t>
            </a:r>
            <a:endParaRPr kumimoji="1" lang="en-US" altLang="ja-JP" sz="1600" b="1" dirty="0">
              <a:solidFill>
                <a:schemeClr val="tx1"/>
              </a:solidFill>
            </a:endParaRPr>
          </a:p>
          <a:p>
            <a:pPr algn="l"/>
            <a:r>
              <a:rPr kumimoji="1" lang="ja-JP" altLang="en-US" sz="1600" b="1" dirty="0">
                <a:solidFill>
                  <a:schemeClr val="tx1"/>
                </a:solidFill>
              </a:rPr>
              <a:t>家族の成長を考えると思います</a:t>
            </a:r>
            <a:endParaRPr kumimoji="1" lang="en-US" altLang="ja-JP" sz="1600" b="1" dirty="0">
              <a:solidFill>
                <a:schemeClr val="tx1"/>
              </a:solidFill>
            </a:endParaRPr>
          </a:p>
          <a:p>
            <a:pPr algn="l"/>
            <a:endParaRPr lang="en-US" altLang="ja-JP" sz="1600" b="1" dirty="0"/>
          </a:p>
          <a:p>
            <a:pPr algn="l"/>
            <a:r>
              <a:rPr kumimoji="1" lang="ja-JP" altLang="en-US" sz="1600" b="1" dirty="0">
                <a:solidFill>
                  <a:srgbClr val="FF0000"/>
                </a:solidFill>
              </a:rPr>
              <a:t>「賃貸だと子供が大きくなると手狭で・・・・」</a:t>
            </a:r>
            <a:endParaRPr kumimoji="1" lang="en-US" altLang="ja-JP" sz="1600" b="1" dirty="0">
              <a:solidFill>
                <a:srgbClr val="FF0000"/>
              </a:solidFill>
            </a:endParaRPr>
          </a:p>
          <a:p>
            <a:pPr algn="l"/>
            <a:r>
              <a:rPr kumimoji="1" lang="ja-JP" altLang="en-US" sz="1600" b="1" dirty="0">
                <a:solidFill>
                  <a:srgbClr val="FF0000"/>
                </a:solidFill>
              </a:rPr>
              <a:t>「便利な立地で住みたいけど費用が高くて・・・</a:t>
            </a:r>
            <a:r>
              <a:rPr lang="ja-JP" altLang="en-US" sz="1600" b="1" dirty="0">
                <a:solidFill>
                  <a:srgbClr val="FF0000"/>
                </a:solidFill>
              </a:rPr>
              <a:t>」</a:t>
            </a:r>
            <a:endParaRPr lang="en-US" altLang="ja-JP" sz="1600" b="1" dirty="0">
              <a:solidFill>
                <a:srgbClr val="FF0000"/>
              </a:solidFill>
            </a:endParaRPr>
          </a:p>
          <a:p>
            <a:pPr algn="l"/>
            <a:r>
              <a:rPr lang="ja-JP" altLang="en-US" sz="1600" b="1" dirty="0">
                <a:solidFill>
                  <a:schemeClr val="tx1"/>
                </a:solidFill>
              </a:rPr>
              <a:t>いろいろな考えを持つ方もいると思います</a:t>
            </a:r>
            <a:endParaRPr lang="en-US" altLang="ja-JP" sz="1600" b="1" dirty="0">
              <a:solidFill>
                <a:schemeClr val="tx1"/>
              </a:solidFill>
            </a:endParaRPr>
          </a:p>
          <a:p>
            <a:pPr algn="l"/>
            <a:endParaRPr lang="en-US" altLang="ja-JP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/>
            <a:r>
              <a:rPr lang="ja-JP" altLang="en-US" sz="1600" b="1" dirty="0">
                <a:solidFill>
                  <a:schemeClr val="tx1"/>
                </a:solidFill>
              </a:rPr>
              <a:t>そこで誕生したのが</a:t>
            </a:r>
            <a:r>
              <a:rPr lang="ja-JP" altLang="en-US" sz="1900" b="1" dirty="0">
                <a:solidFill>
                  <a:schemeClr val="tx2"/>
                </a:solidFill>
              </a:rPr>
              <a:t>“</a:t>
            </a:r>
            <a:r>
              <a:rPr lang="ja-JP" altLang="en-US" sz="1900" b="1" dirty="0">
                <a:solidFill>
                  <a:srgbClr val="0070C0"/>
                </a:solidFill>
              </a:rPr>
              <a:t>ナチュラホーム</a:t>
            </a:r>
            <a:r>
              <a:rPr lang="ja-JP" altLang="en-US" sz="1900" b="1" dirty="0">
                <a:solidFill>
                  <a:schemeClr val="tx2"/>
                </a:solidFill>
              </a:rPr>
              <a:t>”</a:t>
            </a:r>
            <a:endParaRPr lang="en-US" altLang="ja-JP" sz="1900" b="1" dirty="0">
              <a:solidFill>
                <a:schemeClr val="tx2"/>
              </a:solidFill>
            </a:endParaRPr>
          </a:p>
          <a:p>
            <a:pPr algn="l"/>
            <a:r>
              <a:rPr lang="ja-JP" altLang="en-US" sz="1900" b="1" dirty="0">
                <a:solidFill>
                  <a:srgbClr val="FF0000"/>
                </a:solidFill>
              </a:rPr>
              <a:t>家賃並みの返済で新築が買える</a:t>
            </a:r>
            <a:endParaRPr lang="en-US" altLang="ja-JP" sz="19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/>
            <a:endParaRPr lang="en-US" altLang="ja-JP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/>
            <a:r>
              <a:rPr lang="ja-JP" altLang="en-US" sz="1600" b="1" dirty="0">
                <a:solidFill>
                  <a:schemeClr val="tx1"/>
                </a:solidFill>
              </a:rPr>
              <a:t>しっかりと将来の資金計画を考えて、</a:t>
            </a:r>
            <a:endParaRPr lang="en-US" altLang="ja-JP" sz="1600" b="1" dirty="0">
              <a:solidFill>
                <a:schemeClr val="tx1"/>
              </a:solidFill>
            </a:endParaRPr>
          </a:p>
          <a:p>
            <a:pPr algn="l"/>
            <a:r>
              <a:rPr lang="ja-JP" altLang="en-US" sz="1600" b="1" dirty="0">
                <a:solidFill>
                  <a:schemeClr val="tx1"/>
                </a:solidFill>
              </a:rPr>
              <a:t>大きな家ではなく、背伸びをせずに、自分らしく居心地のいい暮らしが実現できる住宅です</a:t>
            </a:r>
            <a:endParaRPr lang="en-US" altLang="ja-JP" sz="1600" b="1" dirty="0">
              <a:solidFill>
                <a:schemeClr val="tx1"/>
              </a:solidFill>
            </a:endParaRPr>
          </a:p>
          <a:p>
            <a:pPr algn="l"/>
            <a:endParaRPr lang="en-US" altLang="ja-JP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/>
            <a:endParaRPr lang="en-US" altLang="ja-JP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/>
            <a:endParaRPr lang="en-US" altLang="ja-JP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/>
            <a:endParaRPr lang="en-US" altLang="ja-JP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/>
            <a:endParaRPr lang="en-US" altLang="ja-JP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/>
            <a:endParaRPr lang="en-US" altLang="ja-JP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/>
            <a:endParaRPr lang="en-US" altLang="ja-JP" sz="1400" b="1" dirty="0"/>
          </a:p>
          <a:p>
            <a:pPr algn="l"/>
            <a:endParaRPr kumimoji="1" lang="en-US" altLang="ja-JP" sz="1400" b="1" dirty="0"/>
          </a:p>
        </p:txBody>
      </p:sp>
      <p:sp>
        <p:nvSpPr>
          <p:cNvPr id="4" name="サブタイトル 2"/>
          <p:cNvSpPr txBox="1">
            <a:spLocks/>
          </p:cNvSpPr>
          <p:nvPr/>
        </p:nvSpPr>
        <p:spPr>
          <a:xfrm>
            <a:off x="1115616" y="4797152"/>
            <a:ext cx="2520280" cy="28575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こんなご家族にぴったりの住宅！！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サブタイトル 2"/>
          <p:cNvSpPr txBox="1">
            <a:spLocks/>
          </p:cNvSpPr>
          <p:nvPr/>
        </p:nvSpPr>
        <p:spPr>
          <a:xfrm>
            <a:off x="683568" y="5373216"/>
            <a:ext cx="1800200" cy="10801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ja-JP" alt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　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無理</a:t>
            </a:r>
            <a:r>
              <a:rPr lang="ja-JP" altLang="en-US" sz="1400" b="1" dirty="0">
                <a:solidFill>
                  <a:srgbClr val="FF0000"/>
                </a:solidFill>
              </a:rPr>
              <a:t>のない</a:t>
            </a:r>
            <a:endParaRPr lang="en-US" altLang="ja-JP" sz="1400" b="1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ja-JP" altLang="en-US" sz="1400" b="1" dirty="0">
                <a:solidFill>
                  <a:srgbClr val="FF0000"/>
                </a:solidFill>
              </a:rPr>
              <a:t>　　月々の返済</a:t>
            </a:r>
            <a:endParaRPr lang="en-US" altLang="ja-JP" sz="1400" b="1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ja-JP" altLang="en-US" sz="1100" b="1" dirty="0">
                <a:solidFill>
                  <a:schemeClr val="tx1"/>
                </a:solidFill>
              </a:rPr>
              <a:t>無理のない返済で、</a:t>
            </a:r>
            <a:endParaRPr lang="en-US" altLang="ja-JP" sz="1100" b="1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ja-JP" altLang="en-US" sz="1100" b="1" dirty="0">
                <a:solidFill>
                  <a:schemeClr val="tx1"/>
                </a:solidFill>
              </a:rPr>
              <a:t>　ちょっとだけ贅沢したい。</a:t>
            </a:r>
            <a:endParaRPr lang="en-US" altLang="ja-JP" sz="1100" b="1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altLang="ja-JP" sz="1100" b="1" dirty="0">
              <a:solidFill>
                <a:schemeClr val="tx1">
                  <a:tint val="7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1" lang="en-US" altLang="ja-JP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1" lang="ja-JP" altLang="en-US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サブタイトル 2"/>
          <p:cNvSpPr txBox="1">
            <a:spLocks/>
          </p:cNvSpPr>
          <p:nvPr/>
        </p:nvSpPr>
        <p:spPr>
          <a:xfrm>
            <a:off x="2843808" y="5373216"/>
            <a:ext cx="1800200" cy="10801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ja-JP" alt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　</a:t>
            </a:r>
            <a:r>
              <a:rPr lang="ja-JP" altLang="en-US" sz="1400" b="1" dirty="0">
                <a:solidFill>
                  <a:srgbClr val="FF0000"/>
                </a:solidFill>
              </a:rPr>
              <a:t>人気のエリアで</a:t>
            </a:r>
            <a:endParaRPr lang="en-US" altLang="ja-JP" sz="1400" b="1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ja-JP" altLang="en-US" sz="1400" b="1" dirty="0">
                <a:solidFill>
                  <a:srgbClr val="FF0000"/>
                </a:solidFill>
              </a:rPr>
              <a:t>　　　　暮らしたい</a:t>
            </a:r>
            <a:endParaRPr lang="en-US" altLang="ja-JP" sz="1400" b="1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ja-JP" altLang="en-US" sz="1100" b="1" dirty="0">
                <a:solidFill>
                  <a:schemeClr val="tx1"/>
                </a:solidFill>
              </a:rPr>
              <a:t>買い物、通学にも</a:t>
            </a:r>
            <a:endParaRPr lang="en-US" altLang="ja-JP" sz="1100" b="1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ja-JP" altLang="en-US" sz="1100" b="1" dirty="0">
                <a:solidFill>
                  <a:schemeClr val="tx1"/>
                </a:solidFill>
              </a:rPr>
              <a:t>　便利な立地はゆずれない</a:t>
            </a:r>
            <a:endParaRPr lang="en-US" altLang="ja-JP" sz="1100" b="1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altLang="ja-JP" sz="1100" b="1" dirty="0">
              <a:solidFill>
                <a:schemeClr val="tx1">
                  <a:tint val="7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1" lang="en-US" altLang="ja-JP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1" lang="ja-JP" altLang="en-US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サブタイトル 2"/>
          <p:cNvSpPr txBox="1">
            <a:spLocks/>
          </p:cNvSpPr>
          <p:nvPr/>
        </p:nvSpPr>
        <p:spPr>
          <a:xfrm>
            <a:off x="5004048" y="5373216"/>
            <a:ext cx="1800200" cy="10801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ja-JP" alt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　</a:t>
            </a:r>
            <a:r>
              <a:rPr lang="ja-JP" altLang="en-US" sz="1200" b="1" dirty="0">
                <a:solidFill>
                  <a:srgbClr val="FF0000"/>
                </a:solidFill>
              </a:rPr>
              <a:t>隣に気を使わずに</a:t>
            </a:r>
            <a:endParaRPr lang="en-US" altLang="ja-JP" sz="1200" b="1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ja-JP" altLang="en-US" sz="1200" b="1" dirty="0">
                <a:solidFill>
                  <a:srgbClr val="FF0000"/>
                </a:solidFill>
              </a:rPr>
              <a:t>　　　　　暮らしたい</a:t>
            </a:r>
            <a:endParaRPr lang="en-US" altLang="ja-JP" sz="1200" b="1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ja-JP" altLang="en-US" sz="1200" b="1" dirty="0">
                <a:solidFill>
                  <a:schemeClr val="tx1"/>
                </a:solidFill>
              </a:rPr>
              <a:t>子供たちがのびのび</a:t>
            </a:r>
            <a:endParaRPr lang="en-US" altLang="ja-JP" sz="1200" b="1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ja-JP" altLang="en-US" sz="1200" b="1" dirty="0">
                <a:solidFill>
                  <a:schemeClr val="tx1"/>
                </a:solidFill>
              </a:rPr>
              <a:t>　くらせる家がほしい</a:t>
            </a:r>
            <a:endParaRPr lang="en-US" altLang="ja-JP" sz="1200" b="1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altLang="ja-JP" sz="1100" b="1" dirty="0">
              <a:solidFill>
                <a:schemeClr val="tx1">
                  <a:tint val="7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1" lang="en-US" altLang="ja-JP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1" lang="ja-JP" altLang="en-US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5608712" y="264468"/>
            <a:ext cx="3240360" cy="71628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ja-JP" altLang="en-US" sz="1600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収納力たっぷり、</a:t>
            </a:r>
            <a:endParaRPr lang="en-US" altLang="ja-JP" sz="1600" dirty="0">
              <a:solidFill>
                <a:srgbClr val="FF00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ja-JP" altLang="en-US" sz="1600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ゆったりスマートな暮らしを実現</a:t>
            </a:r>
            <a:endParaRPr kumimoji="1" lang="en-US" altLang="ja-JP" sz="16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5608712" y="1112424"/>
            <a:ext cx="3240360" cy="64807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ja-JP" altLang="en-US" sz="1400" noProof="0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台風、地震に強い金物工法</a:t>
            </a:r>
            <a:endParaRPr lang="en-US" altLang="ja-JP" sz="1400" noProof="0" dirty="0">
              <a:solidFill>
                <a:srgbClr val="FF00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ja-JP" altLang="en-US" sz="1400" i="0" u="none" strike="noStrike" kern="120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高気密、高断熱の</a:t>
            </a:r>
            <a:r>
              <a:rPr lang="ja-JP" altLang="en-US" sz="1400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住まいを実現！！</a:t>
            </a:r>
            <a:endParaRPr kumimoji="1" lang="en-US" altLang="ja-JP" sz="1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5" name="円形吹き出し 4"/>
          <p:cNvSpPr/>
          <p:nvPr/>
        </p:nvSpPr>
        <p:spPr>
          <a:xfrm rot="814306">
            <a:off x="6820065" y="4462038"/>
            <a:ext cx="2200611" cy="1624101"/>
          </a:xfrm>
          <a:prstGeom prst="wedgeEllipseCallout">
            <a:avLst>
              <a:gd name="adj1" fmla="val -20816"/>
              <a:gd name="adj2" fmla="val 5953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dirty="0"/>
              <a:t>耐久性の高い</a:t>
            </a:r>
            <a:endParaRPr kumimoji="1" lang="en-US" altLang="ja-JP" dirty="0"/>
          </a:p>
          <a:p>
            <a:r>
              <a:rPr kumimoji="1" lang="ja-JP" altLang="en-US" dirty="0"/>
              <a:t>オメガ塗壁塗装仕様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20170508172347_00003.jpg"/>
          <p:cNvPicPr>
            <a:picLocks noChangeAspect="1"/>
          </p:cNvPicPr>
          <p:nvPr/>
        </p:nvPicPr>
        <p:blipFill>
          <a:blip r:embed="rId2" cstate="print"/>
          <a:srcRect l="5113" t="5456" r="5113" b="5456"/>
          <a:stretch>
            <a:fillRect/>
          </a:stretch>
        </p:blipFill>
        <p:spPr>
          <a:xfrm>
            <a:off x="179512" y="260648"/>
            <a:ext cx="8721968" cy="612068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5004048" y="476672"/>
            <a:ext cx="2232248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20170508172347_00001.jpg"/>
          <p:cNvPicPr>
            <a:picLocks noChangeAspect="1"/>
          </p:cNvPicPr>
          <p:nvPr/>
        </p:nvPicPr>
        <p:blipFill>
          <a:blip r:embed="rId2" cstate="print"/>
          <a:srcRect l="5113" t="5456" r="5113" b="5456"/>
          <a:stretch>
            <a:fillRect/>
          </a:stretch>
        </p:blipFill>
        <p:spPr>
          <a:xfrm>
            <a:off x="251520" y="260648"/>
            <a:ext cx="8721969" cy="612068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5076056" y="476672"/>
            <a:ext cx="2232248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20170508172347_00002.jpg"/>
          <p:cNvPicPr>
            <a:picLocks noChangeAspect="1"/>
          </p:cNvPicPr>
          <p:nvPr/>
        </p:nvPicPr>
        <p:blipFill>
          <a:blip r:embed="rId2" cstate="print"/>
          <a:srcRect l="5113" t="5456" r="5113" b="5456"/>
          <a:stretch>
            <a:fillRect/>
          </a:stretch>
        </p:blipFill>
        <p:spPr>
          <a:xfrm>
            <a:off x="179511" y="260648"/>
            <a:ext cx="8721969" cy="612068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5076056" y="476672"/>
            <a:ext cx="2232248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20170508172405_00001.jpg"/>
          <p:cNvPicPr>
            <a:picLocks noChangeAspect="1"/>
          </p:cNvPicPr>
          <p:nvPr/>
        </p:nvPicPr>
        <p:blipFill>
          <a:blip r:embed="rId2" cstate="print"/>
          <a:srcRect l="6941" t="3801" r="8426" b="74236"/>
          <a:stretch>
            <a:fillRect/>
          </a:stretch>
        </p:blipFill>
        <p:spPr>
          <a:xfrm>
            <a:off x="330728" y="1124744"/>
            <a:ext cx="8633760" cy="316835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650503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kumimoji="1" lang="ja-JP" altLang="en-US" sz="2400" dirty="0"/>
              <a:t>利便性の高い環境、公園も近くゆったりと暮らせる立地！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51520" y="1340768"/>
            <a:ext cx="4320480" cy="3024336"/>
          </a:xfrm>
        </p:spPr>
        <p:txBody>
          <a:bodyPr>
            <a:normAutofit/>
          </a:bodyPr>
          <a:lstStyle/>
          <a:p>
            <a:pPr algn="l"/>
            <a:r>
              <a:rPr lang="ja-JP" altLang="en-US" sz="1200" dirty="0">
                <a:solidFill>
                  <a:schemeClr val="tx1"/>
                </a:solidFill>
              </a:rPr>
              <a:t>近隣施設紹介</a:t>
            </a:r>
            <a:endParaRPr lang="en-US" altLang="ja-JP" sz="1200" dirty="0">
              <a:solidFill>
                <a:schemeClr val="tx1"/>
              </a:solidFill>
            </a:endParaRPr>
          </a:p>
          <a:p>
            <a:pPr algn="l"/>
            <a:r>
              <a:rPr kumimoji="1" lang="ja-JP" altLang="en-US" sz="1200" dirty="0">
                <a:solidFill>
                  <a:schemeClr val="tx1"/>
                </a:solidFill>
              </a:rPr>
              <a:t>☆江洲公民館前バス停 ・・・・・・・・・・・・・・・・・徒歩</a:t>
            </a:r>
            <a:r>
              <a:rPr lang="en-US" altLang="ja-JP" sz="1200" dirty="0">
                <a:solidFill>
                  <a:schemeClr val="tx1"/>
                </a:solidFill>
              </a:rPr>
              <a:t>2</a:t>
            </a:r>
            <a:r>
              <a:rPr lang="ja-JP" altLang="en-US" sz="1200" dirty="0">
                <a:solidFill>
                  <a:schemeClr val="tx1"/>
                </a:solidFill>
              </a:rPr>
              <a:t>分（</a:t>
            </a:r>
            <a:r>
              <a:rPr lang="en-US" altLang="ja-JP" sz="1200" dirty="0">
                <a:solidFill>
                  <a:schemeClr val="tx1"/>
                </a:solidFill>
              </a:rPr>
              <a:t>150</a:t>
            </a:r>
            <a:r>
              <a:rPr lang="ja-JP" altLang="en-US" sz="1200" dirty="0">
                <a:solidFill>
                  <a:schemeClr val="tx1"/>
                </a:solidFill>
              </a:rPr>
              <a:t>ｍ）</a:t>
            </a:r>
            <a:endParaRPr lang="en-US" altLang="ja-JP" sz="1200" dirty="0">
              <a:solidFill>
                <a:schemeClr val="tx1"/>
              </a:solidFill>
            </a:endParaRPr>
          </a:p>
          <a:p>
            <a:pPr algn="l"/>
            <a:r>
              <a:rPr kumimoji="1" lang="ja-JP" altLang="en-US" sz="1200" dirty="0">
                <a:solidFill>
                  <a:schemeClr val="tx1"/>
                </a:solidFill>
              </a:rPr>
              <a:t>☆うるま市立中原</a:t>
            </a:r>
            <a:r>
              <a:rPr lang="ja-JP" altLang="en-US" sz="1200" dirty="0">
                <a:solidFill>
                  <a:schemeClr val="tx1"/>
                </a:solidFill>
              </a:rPr>
              <a:t>幼稚園、</a:t>
            </a:r>
            <a:r>
              <a:rPr kumimoji="1" lang="ja-JP" altLang="en-US" sz="1200" dirty="0">
                <a:solidFill>
                  <a:schemeClr val="tx1"/>
                </a:solidFill>
              </a:rPr>
              <a:t>小学校・・・・・・・・・徒歩</a:t>
            </a:r>
            <a:r>
              <a:rPr kumimoji="1" lang="en-US" altLang="ja-JP" sz="1200" dirty="0">
                <a:solidFill>
                  <a:schemeClr val="tx1"/>
                </a:solidFill>
              </a:rPr>
              <a:t>10</a:t>
            </a:r>
            <a:r>
              <a:rPr kumimoji="1" lang="ja-JP" altLang="en-US" sz="1200" dirty="0">
                <a:solidFill>
                  <a:schemeClr val="tx1"/>
                </a:solidFill>
              </a:rPr>
              <a:t>分（</a:t>
            </a:r>
            <a:r>
              <a:rPr kumimoji="1" lang="en-US" altLang="ja-JP" sz="1200" dirty="0">
                <a:solidFill>
                  <a:schemeClr val="tx1"/>
                </a:solidFill>
              </a:rPr>
              <a:t>800</a:t>
            </a:r>
            <a:r>
              <a:rPr kumimoji="1" lang="ja-JP" altLang="en-US" sz="1200" dirty="0">
                <a:solidFill>
                  <a:schemeClr val="tx1"/>
                </a:solidFill>
              </a:rPr>
              <a:t>ｍ）</a:t>
            </a:r>
            <a:endParaRPr kumimoji="1" lang="en-US" altLang="ja-JP" sz="1200" dirty="0">
              <a:solidFill>
                <a:schemeClr val="tx1"/>
              </a:solidFill>
            </a:endParaRPr>
          </a:p>
          <a:p>
            <a:pPr algn="l"/>
            <a:r>
              <a:rPr lang="ja-JP" altLang="en-US" sz="1200" dirty="0">
                <a:solidFill>
                  <a:schemeClr val="tx1"/>
                </a:solidFill>
              </a:rPr>
              <a:t>☆うるま市立髙江洲中学校 ・・・・・・・・・・・・・・車で</a:t>
            </a:r>
            <a:r>
              <a:rPr lang="en-US" altLang="ja-JP" sz="1200" dirty="0">
                <a:solidFill>
                  <a:schemeClr val="tx1"/>
                </a:solidFill>
              </a:rPr>
              <a:t>7</a:t>
            </a:r>
            <a:r>
              <a:rPr lang="ja-JP" altLang="en-US" sz="1200" dirty="0">
                <a:solidFill>
                  <a:schemeClr val="tx1"/>
                </a:solidFill>
              </a:rPr>
              <a:t>分（</a:t>
            </a:r>
            <a:r>
              <a:rPr lang="en-US" altLang="ja-JP" sz="1200" dirty="0">
                <a:solidFill>
                  <a:schemeClr val="tx1"/>
                </a:solidFill>
              </a:rPr>
              <a:t>2.2</a:t>
            </a:r>
            <a:r>
              <a:rPr lang="ja-JP" altLang="en-US" sz="1200" dirty="0">
                <a:solidFill>
                  <a:schemeClr val="tx1"/>
                </a:solidFill>
              </a:rPr>
              <a:t>ｋｍ）</a:t>
            </a:r>
            <a:endParaRPr lang="en-US" altLang="ja-JP" sz="1200" dirty="0">
              <a:solidFill>
                <a:schemeClr val="tx1"/>
              </a:solidFill>
            </a:endParaRPr>
          </a:p>
          <a:p>
            <a:pPr algn="l"/>
            <a:r>
              <a:rPr kumimoji="1" lang="ja-JP" altLang="en-US" sz="1200" dirty="0">
                <a:solidFill>
                  <a:schemeClr val="tx1"/>
                </a:solidFill>
              </a:rPr>
              <a:t>☆メイクマン具志川店   ・・・・・・・・・・・・・・・・・・徒歩</a:t>
            </a:r>
            <a:r>
              <a:rPr kumimoji="1" lang="en-US" altLang="ja-JP" sz="1200" dirty="0">
                <a:solidFill>
                  <a:schemeClr val="tx1"/>
                </a:solidFill>
              </a:rPr>
              <a:t>3</a:t>
            </a:r>
            <a:r>
              <a:rPr kumimoji="1" lang="ja-JP" altLang="en-US" sz="1200" dirty="0">
                <a:solidFill>
                  <a:schemeClr val="tx1"/>
                </a:solidFill>
              </a:rPr>
              <a:t>分</a:t>
            </a:r>
            <a:r>
              <a:rPr lang="ja-JP" altLang="en-US" sz="1200" dirty="0">
                <a:solidFill>
                  <a:schemeClr val="tx1"/>
                </a:solidFill>
              </a:rPr>
              <a:t>（</a:t>
            </a:r>
            <a:r>
              <a:rPr lang="en-US" altLang="ja-JP" sz="1200" dirty="0">
                <a:solidFill>
                  <a:schemeClr val="tx1"/>
                </a:solidFill>
              </a:rPr>
              <a:t>240</a:t>
            </a:r>
            <a:r>
              <a:rPr lang="ja-JP" altLang="en-US" sz="1200" dirty="0">
                <a:solidFill>
                  <a:schemeClr val="tx1"/>
                </a:solidFill>
              </a:rPr>
              <a:t>ｍ）</a:t>
            </a:r>
            <a:endParaRPr kumimoji="1" lang="en-US" altLang="ja-JP" sz="1200" dirty="0">
              <a:solidFill>
                <a:schemeClr val="tx1"/>
              </a:solidFill>
            </a:endParaRPr>
          </a:p>
          <a:p>
            <a:pPr algn="l"/>
            <a:r>
              <a:rPr kumimoji="1" lang="ja-JP" altLang="en-US" sz="1200" dirty="0">
                <a:solidFill>
                  <a:schemeClr val="tx1"/>
                </a:solidFill>
              </a:rPr>
              <a:t>☆サンエー具志川メインシティー ・・・・・・・・・・車で</a:t>
            </a:r>
            <a:r>
              <a:rPr kumimoji="1" lang="en-US" altLang="ja-JP" sz="1200" dirty="0">
                <a:solidFill>
                  <a:schemeClr val="tx1"/>
                </a:solidFill>
              </a:rPr>
              <a:t>7</a:t>
            </a:r>
            <a:r>
              <a:rPr kumimoji="1" lang="ja-JP" altLang="en-US" sz="1200" dirty="0">
                <a:solidFill>
                  <a:schemeClr val="tx1"/>
                </a:solidFill>
              </a:rPr>
              <a:t>分（</a:t>
            </a:r>
            <a:r>
              <a:rPr kumimoji="1" lang="en-US" altLang="ja-JP" sz="1200" dirty="0">
                <a:solidFill>
                  <a:schemeClr val="tx1"/>
                </a:solidFill>
              </a:rPr>
              <a:t>2.1</a:t>
            </a:r>
            <a:r>
              <a:rPr kumimoji="1" lang="ja-JP" altLang="en-US" sz="1200" dirty="0">
                <a:solidFill>
                  <a:schemeClr val="tx1"/>
                </a:solidFill>
              </a:rPr>
              <a:t>ｋｍ）</a:t>
            </a:r>
            <a:endParaRPr kumimoji="1" lang="en-US" altLang="ja-JP" sz="1200" dirty="0">
              <a:solidFill>
                <a:schemeClr val="tx1"/>
              </a:solidFill>
            </a:endParaRPr>
          </a:p>
          <a:p>
            <a:pPr algn="l"/>
            <a:r>
              <a:rPr lang="ja-JP" altLang="en-US" sz="1200" dirty="0">
                <a:solidFill>
                  <a:schemeClr val="tx1"/>
                </a:solidFill>
              </a:rPr>
              <a:t>☆イオン具志川ショッピングセンター ・・・・・・・車で</a:t>
            </a:r>
            <a:r>
              <a:rPr lang="en-US" altLang="ja-JP" sz="1200" dirty="0">
                <a:solidFill>
                  <a:schemeClr val="tx1"/>
                </a:solidFill>
              </a:rPr>
              <a:t>4</a:t>
            </a:r>
            <a:r>
              <a:rPr lang="ja-JP" altLang="en-US" sz="1200" dirty="0">
                <a:solidFill>
                  <a:schemeClr val="tx1"/>
                </a:solidFill>
              </a:rPr>
              <a:t>分（</a:t>
            </a:r>
            <a:r>
              <a:rPr lang="en-US" altLang="ja-JP" sz="1200" dirty="0">
                <a:solidFill>
                  <a:schemeClr val="tx1"/>
                </a:solidFill>
              </a:rPr>
              <a:t>1.9</a:t>
            </a:r>
            <a:r>
              <a:rPr lang="ja-JP" altLang="en-US" sz="1200" dirty="0">
                <a:solidFill>
                  <a:schemeClr val="tx1"/>
                </a:solidFill>
              </a:rPr>
              <a:t>ｋｍ）</a:t>
            </a:r>
            <a:endParaRPr lang="en-US" altLang="ja-JP" sz="1200" dirty="0">
              <a:solidFill>
                <a:schemeClr val="tx1"/>
              </a:solidFill>
            </a:endParaRPr>
          </a:p>
          <a:p>
            <a:pPr algn="l"/>
            <a:r>
              <a:rPr lang="ja-JP" altLang="en-US" sz="1200" dirty="0">
                <a:solidFill>
                  <a:schemeClr val="tx1"/>
                </a:solidFill>
              </a:rPr>
              <a:t>☆沖縄県立中部病院 ・・・・・・・・・・・・・・・・・・・車で</a:t>
            </a:r>
            <a:r>
              <a:rPr lang="en-US" altLang="ja-JP" sz="1200" dirty="0">
                <a:solidFill>
                  <a:schemeClr val="tx1"/>
                </a:solidFill>
              </a:rPr>
              <a:t>7</a:t>
            </a:r>
            <a:r>
              <a:rPr lang="ja-JP" altLang="en-US" sz="1200" dirty="0">
                <a:solidFill>
                  <a:schemeClr val="tx1"/>
                </a:solidFill>
              </a:rPr>
              <a:t>分（</a:t>
            </a:r>
            <a:r>
              <a:rPr lang="en-US" altLang="ja-JP" sz="1200" dirty="0">
                <a:solidFill>
                  <a:schemeClr val="tx1"/>
                </a:solidFill>
              </a:rPr>
              <a:t>2</a:t>
            </a:r>
            <a:r>
              <a:rPr lang="ja-JP" altLang="en-US" sz="1200" dirty="0">
                <a:solidFill>
                  <a:schemeClr val="tx1"/>
                </a:solidFill>
              </a:rPr>
              <a:t>ｋｍ）</a:t>
            </a:r>
            <a:endParaRPr lang="en-US" altLang="ja-JP" sz="1200" dirty="0">
              <a:solidFill>
                <a:schemeClr val="tx1"/>
              </a:solidFill>
            </a:endParaRPr>
          </a:p>
          <a:p>
            <a:pPr algn="l"/>
            <a:r>
              <a:rPr lang="ja-JP" altLang="en-US" sz="1200" dirty="0">
                <a:solidFill>
                  <a:schemeClr val="tx1"/>
                </a:solidFill>
              </a:rPr>
              <a:t>☆貴和の会すながわ内科クリニック  ・・・・・・・徒歩</a:t>
            </a:r>
            <a:r>
              <a:rPr lang="en-US" altLang="ja-JP" sz="1200" dirty="0">
                <a:solidFill>
                  <a:schemeClr val="tx1"/>
                </a:solidFill>
              </a:rPr>
              <a:t>7</a:t>
            </a:r>
            <a:r>
              <a:rPr lang="ja-JP" altLang="en-US" sz="1200" dirty="0">
                <a:solidFill>
                  <a:schemeClr val="tx1"/>
                </a:solidFill>
              </a:rPr>
              <a:t>分（</a:t>
            </a:r>
            <a:r>
              <a:rPr lang="en-US" altLang="ja-JP" sz="1200" dirty="0">
                <a:solidFill>
                  <a:schemeClr val="tx1"/>
                </a:solidFill>
              </a:rPr>
              <a:t>500</a:t>
            </a:r>
            <a:r>
              <a:rPr lang="ja-JP" altLang="en-US" sz="1200" dirty="0">
                <a:solidFill>
                  <a:schemeClr val="tx1"/>
                </a:solidFill>
              </a:rPr>
              <a:t>ｍ）</a:t>
            </a:r>
            <a:endParaRPr lang="en-US" altLang="ja-JP" sz="1200" dirty="0">
              <a:solidFill>
                <a:schemeClr val="tx1"/>
              </a:solidFill>
            </a:endParaRPr>
          </a:p>
          <a:p>
            <a:pPr algn="l"/>
            <a:r>
              <a:rPr lang="ja-JP" altLang="en-US" sz="1200" dirty="0">
                <a:solidFill>
                  <a:schemeClr val="tx1"/>
                </a:solidFill>
              </a:rPr>
              <a:t>☆なかま歯科室  ・・・・・・・・・・・・・・・・・・・・・・・徒歩</a:t>
            </a:r>
            <a:r>
              <a:rPr lang="en-US" altLang="ja-JP" sz="1200" dirty="0">
                <a:solidFill>
                  <a:schemeClr val="tx1"/>
                </a:solidFill>
              </a:rPr>
              <a:t>7</a:t>
            </a:r>
            <a:r>
              <a:rPr lang="ja-JP" altLang="en-US" sz="1200" dirty="0">
                <a:solidFill>
                  <a:schemeClr val="tx1"/>
                </a:solidFill>
              </a:rPr>
              <a:t>分（</a:t>
            </a:r>
            <a:r>
              <a:rPr lang="en-US" altLang="ja-JP" sz="1200" dirty="0">
                <a:solidFill>
                  <a:schemeClr val="tx1"/>
                </a:solidFill>
              </a:rPr>
              <a:t>550</a:t>
            </a:r>
            <a:r>
              <a:rPr lang="ja-JP" altLang="en-US" sz="1200" dirty="0">
                <a:solidFill>
                  <a:schemeClr val="tx1"/>
                </a:solidFill>
              </a:rPr>
              <a:t>ｍ）</a:t>
            </a:r>
            <a:endParaRPr lang="en-US" altLang="ja-JP" sz="1200" dirty="0">
              <a:solidFill>
                <a:schemeClr val="tx1"/>
              </a:solidFill>
            </a:endParaRPr>
          </a:p>
          <a:p>
            <a:pPr algn="l"/>
            <a:r>
              <a:rPr lang="ja-JP" altLang="en-US" sz="1200" dirty="0">
                <a:solidFill>
                  <a:schemeClr val="tx1"/>
                </a:solidFill>
              </a:rPr>
              <a:t>☆</a:t>
            </a:r>
            <a:r>
              <a:rPr lang="ja-JP" altLang="en-US" sz="1200" dirty="0" err="1">
                <a:solidFill>
                  <a:schemeClr val="tx1"/>
                </a:solidFill>
              </a:rPr>
              <a:t>い</a:t>
            </a:r>
            <a:r>
              <a:rPr lang="ja-JP" altLang="en-US" sz="1200" dirty="0">
                <a:solidFill>
                  <a:schemeClr val="tx1"/>
                </a:solidFill>
              </a:rPr>
              <a:t>ー</a:t>
            </a:r>
            <a:r>
              <a:rPr lang="ja-JP" altLang="en-US" sz="1200" dirty="0" err="1">
                <a:solidFill>
                  <a:schemeClr val="tx1"/>
                </a:solidFill>
              </a:rPr>
              <a:t>しぬめ</a:t>
            </a:r>
            <a:r>
              <a:rPr lang="ja-JP" altLang="en-US" sz="1200" dirty="0">
                <a:solidFill>
                  <a:schemeClr val="tx1"/>
                </a:solidFill>
              </a:rPr>
              <a:t>ー公園　・・・・・・・・・・・・・・・・・・・徒歩</a:t>
            </a:r>
            <a:r>
              <a:rPr lang="en-US" altLang="ja-JP" sz="1200" dirty="0">
                <a:solidFill>
                  <a:schemeClr val="tx1"/>
                </a:solidFill>
              </a:rPr>
              <a:t>5</a:t>
            </a:r>
            <a:r>
              <a:rPr lang="ja-JP" altLang="en-US" sz="1200" dirty="0">
                <a:solidFill>
                  <a:schemeClr val="tx1"/>
                </a:solidFill>
              </a:rPr>
              <a:t>分（</a:t>
            </a:r>
            <a:r>
              <a:rPr lang="en-US" altLang="ja-JP" sz="1200" dirty="0">
                <a:solidFill>
                  <a:schemeClr val="tx1"/>
                </a:solidFill>
              </a:rPr>
              <a:t>350</a:t>
            </a:r>
            <a:r>
              <a:rPr lang="ja-JP" altLang="en-US" sz="1200" dirty="0">
                <a:solidFill>
                  <a:schemeClr val="tx1"/>
                </a:solidFill>
              </a:rPr>
              <a:t>ｍ）</a:t>
            </a:r>
            <a:endParaRPr lang="en-US" altLang="ja-JP" sz="1200" dirty="0">
              <a:solidFill>
                <a:schemeClr val="tx1"/>
              </a:solidFill>
            </a:endParaRPr>
          </a:p>
          <a:p>
            <a:pPr algn="l"/>
            <a:r>
              <a:rPr lang="ja-JP" altLang="en-US" sz="1200" dirty="0">
                <a:solidFill>
                  <a:schemeClr val="tx1"/>
                </a:solidFill>
              </a:rPr>
              <a:t>☆ファミリーマート具志川江洲店 ・・・・・・・・・・徒歩</a:t>
            </a:r>
            <a:r>
              <a:rPr lang="en-US" altLang="ja-JP" sz="1200" dirty="0">
                <a:solidFill>
                  <a:schemeClr val="tx1"/>
                </a:solidFill>
              </a:rPr>
              <a:t>5</a:t>
            </a:r>
            <a:r>
              <a:rPr lang="ja-JP" altLang="en-US" sz="1200" dirty="0">
                <a:solidFill>
                  <a:schemeClr val="tx1"/>
                </a:solidFill>
              </a:rPr>
              <a:t>分（</a:t>
            </a:r>
            <a:r>
              <a:rPr lang="en-US" altLang="ja-JP" sz="1200" dirty="0">
                <a:solidFill>
                  <a:schemeClr val="tx1"/>
                </a:solidFill>
              </a:rPr>
              <a:t>350</a:t>
            </a:r>
            <a:r>
              <a:rPr lang="ja-JP" altLang="en-US" sz="1200" dirty="0">
                <a:solidFill>
                  <a:schemeClr val="tx1"/>
                </a:solidFill>
              </a:rPr>
              <a:t>ｍ）</a:t>
            </a:r>
            <a:endParaRPr lang="en-US" altLang="ja-JP" sz="1200" dirty="0">
              <a:solidFill>
                <a:schemeClr val="tx1"/>
              </a:solidFill>
            </a:endParaRPr>
          </a:p>
        </p:txBody>
      </p:sp>
      <p:pic>
        <p:nvPicPr>
          <p:cNvPr id="4" name="図 3" descr="中原小学校、幼稚園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1052736"/>
            <a:ext cx="2051921" cy="1452101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716016" y="2492896"/>
            <a:ext cx="15841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00" b="1" dirty="0"/>
              <a:t>中原幼稚園、小学校</a:t>
            </a:r>
            <a:endParaRPr kumimoji="1" lang="ja-JP" altLang="en-US" sz="1000" b="1" dirty="0"/>
          </a:p>
        </p:txBody>
      </p:sp>
      <p:pic>
        <p:nvPicPr>
          <p:cNvPr id="6" name="図 5" descr="髙江洲中学校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8224" y="1052737"/>
            <a:ext cx="2016224" cy="144016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7020272" y="2492896"/>
            <a:ext cx="1008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" b="1" dirty="0"/>
              <a:t>髙江洲中学校</a:t>
            </a:r>
          </a:p>
        </p:txBody>
      </p:sp>
      <p:pic>
        <p:nvPicPr>
          <p:cNvPr id="8" name="図 7" descr="メイクマン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4653136"/>
            <a:ext cx="2016224" cy="144016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755576" y="6093296"/>
            <a:ext cx="1224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" b="1" dirty="0"/>
              <a:t>メイクマン具志川店</a:t>
            </a:r>
          </a:p>
        </p:txBody>
      </p:sp>
      <p:pic>
        <p:nvPicPr>
          <p:cNvPr id="10" name="図 9" descr="中部病院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8224" y="2780928"/>
            <a:ext cx="2016224" cy="1440160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7092280" y="4221088"/>
            <a:ext cx="1008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" b="1" dirty="0"/>
              <a:t>県立中部病院</a:t>
            </a:r>
          </a:p>
        </p:txBody>
      </p:sp>
      <p:pic>
        <p:nvPicPr>
          <p:cNvPr id="12" name="図 11" descr="なかま歯科室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27984" y="2780928"/>
            <a:ext cx="2016224" cy="1440160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4932040" y="4221088"/>
            <a:ext cx="936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" b="1" dirty="0"/>
              <a:t>なかま歯科室</a:t>
            </a:r>
          </a:p>
        </p:txBody>
      </p:sp>
      <p:pic>
        <p:nvPicPr>
          <p:cNvPr id="14" name="図 13" descr="サンエー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83768" y="4653136"/>
            <a:ext cx="2016224" cy="1440160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2555776" y="6093296"/>
            <a:ext cx="1800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" b="1" dirty="0"/>
              <a:t>サンエー具志川メインシティー</a:t>
            </a:r>
          </a:p>
        </p:txBody>
      </p:sp>
      <p:pic>
        <p:nvPicPr>
          <p:cNvPr id="16" name="図 15" descr="イオン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44008" y="4653136"/>
            <a:ext cx="1944216" cy="1440160"/>
          </a:xfrm>
          <a:prstGeom prst="rect">
            <a:avLst/>
          </a:prstGeom>
        </p:spPr>
      </p:pic>
      <p:pic>
        <p:nvPicPr>
          <p:cNvPr id="17" name="図 16" descr="いーしぬめー公園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732240" y="4653136"/>
            <a:ext cx="1944216" cy="1458162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4644008" y="6093296"/>
            <a:ext cx="1800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00" b="1" dirty="0"/>
              <a:t>イオン具志川ショッピングセンター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092280" y="6093296"/>
            <a:ext cx="1224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" b="1" dirty="0"/>
              <a:t>いー</a:t>
            </a:r>
            <a:r>
              <a:rPr kumimoji="1" lang="ja-JP" altLang="en-US" sz="1000" b="1" dirty="0" err="1"/>
              <a:t>しぬめ</a:t>
            </a:r>
            <a:r>
              <a:rPr kumimoji="1" lang="ja-JP" altLang="en-US" sz="1000" b="1" dirty="0"/>
              <a:t>ー公園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19804" r="695" b="21857"/>
          <a:stretch/>
        </p:blipFill>
        <p:spPr>
          <a:xfrm>
            <a:off x="611560" y="328531"/>
            <a:ext cx="8064896" cy="2808312"/>
          </a:xfrm>
          <a:prstGeom prst="rect">
            <a:avLst/>
          </a:prstGeom>
        </p:spPr>
      </p:pic>
      <p:cxnSp>
        <p:nvCxnSpPr>
          <p:cNvPr id="5" name="直線矢印コネクタ 4"/>
          <p:cNvCxnSpPr>
            <a:cxnSpLocks/>
          </p:cNvCxnSpPr>
          <p:nvPr/>
        </p:nvCxnSpPr>
        <p:spPr>
          <a:xfrm flipV="1">
            <a:off x="4039737" y="2924944"/>
            <a:ext cx="2044431" cy="57606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図 6">
            <a:extLst>
              <a:ext uri="{FF2B5EF4-FFF2-40B4-BE49-F238E27FC236}">
                <a16:creationId xmlns:a16="http://schemas.microsoft.com/office/drawing/2014/main" xmlns="" id="{FADACA92-43E4-4851-B16F-C03A0137F7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7978" r="18896" b="24788"/>
          <a:stretch/>
        </p:blipFill>
        <p:spPr>
          <a:xfrm>
            <a:off x="611560" y="3212976"/>
            <a:ext cx="5724535" cy="345638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8" name="テキスト ボックス 7"/>
          <p:cNvSpPr txBox="1"/>
          <p:nvPr/>
        </p:nvSpPr>
        <p:spPr>
          <a:xfrm>
            <a:off x="2900921" y="6295626"/>
            <a:ext cx="872167" cy="307777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現 地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xmlns="" id="{34920626-EA9C-41DB-862D-FA71C0C68708}"/>
              </a:ext>
            </a:extLst>
          </p:cNvPr>
          <p:cNvSpPr/>
          <p:nvPr/>
        </p:nvSpPr>
        <p:spPr>
          <a:xfrm rot="1524287">
            <a:off x="3619003" y="6264836"/>
            <a:ext cx="113865" cy="21316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xmlns="" id="{476F0570-0A3B-47F7-B784-2670D135EE43}"/>
              </a:ext>
            </a:extLst>
          </p:cNvPr>
          <p:cNvSpPr/>
          <p:nvPr/>
        </p:nvSpPr>
        <p:spPr>
          <a:xfrm rot="1524287">
            <a:off x="3728682" y="6316568"/>
            <a:ext cx="113865" cy="21316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xmlns="" id="{3CC1CC75-354D-4766-93D4-B40D2BB6DFAE}"/>
              </a:ext>
            </a:extLst>
          </p:cNvPr>
          <p:cNvSpPr/>
          <p:nvPr/>
        </p:nvSpPr>
        <p:spPr>
          <a:xfrm>
            <a:off x="6480212" y="3977042"/>
            <a:ext cx="252028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所 在 地：う る ま 市</a:t>
            </a:r>
            <a:endParaRPr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字江洲前原</a:t>
            </a:r>
            <a:r>
              <a:rPr lang="en-US" altLang="ja-JP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107</a:t>
            </a:r>
            <a:r>
              <a:rPr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番地</a:t>
            </a:r>
            <a:r>
              <a:rPr lang="en-US" altLang="ja-JP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1</a:t>
            </a:r>
            <a:r>
              <a:rPr lang="ja-JP" altLang="en-US" dirty="0" err="1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、</a:t>
            </a:r>
            <a:endParaRPr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字江洲前原</a:t>
            </a:r>
            <a:r>
              <a:rPr lang="en-US" altLang="ja-JP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107</a:t>
            </a:r>
            <a:r>
              <a:rPr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番地</a:t>
            </a:r>
            <a:r>
              <a:rPr lang="en-US" altLang="ja-JP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2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xmlns="" id="{2664C6F7-7D1B-4087-AC8B-CA43872CAAAE}"/>
              </a:ext>
            </a:extLst>
          </p:cNvPr>
          <p:cNvSpPr/>
          <p:nvPr/>
        </p:nvSpPr>
        <p:spPr>
          <a:xfrm>
            <a:off x="7740352" y="5487615"/>
            <a:ext cx="13681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全２棟</a:t>
            </a: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xmlns="" id="{BED14D95-42FA-4D91-87B5-67CC8BA726C4}"/>
              </a:ext>
            </a:extLst>
          </p:cNvPr>
          <p:cNvCxnSpPr>
            <a:cxnSpLocks/>
          </p:cNvCxnSpPr>
          <p:nvPr/>
        </p:nvCxnSpPr>
        <p:spPr>
          <a:xfrm>
            <a:off x="6623720" y="6021288"/>
            <a:ext cx="230425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xmlns="" id="{662DF107-40A1-404D-B513-22DBB425C734}"/>
              </a:ext>
            </a:extLst>
          </p:cNvPr>
          <p:cNvCxnSpPr>
            <a:cxnSpLocks/>
          </p:cNvCxnSpPr>
          <p:nvPr/>
        </p:nvCxnSpPr>
        <p:spPr>
          <a:xfrm>
            <a:off x="1976238" y="1922110"/>
            <a:ext cx="0" cy="511223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「記号東西南北」の画像検索結果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476672"/>
            <a:ext cx="1512168" cy="1311928"/>
          </a:xfrm>
          <a:prstGeom prst="rect">
            <a:avLst/>
          </a:prstGeom>
          <a:noFill/>
          <a:scene3d>
            <a:camera prst="orthographicFront">
              <a:rot lat="0" lon="0" rev="600000"/>
            </a:camera>
            <a:lightRig rig="threePt" dir="t"/>
          </a:scene3d>
        </p:spPr>
      </p:pic>
      <p:sp>
        <p:nvSpPr>
          <p:cNvPr id="6" name="正方形/長方形 5"/>
          <p:cNvSpPr/>
          <p:nvPr/>
        </p:nvSpPr>
        <p:spPr>
          <a:xfrm>
            <a:off x="611560" y="2420888"/>
            <a:ext cx="1512168" cy="24482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2123728" y="2420888"/>
            <a:ext cx="1512168" cy="24482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755576" y="3068960"/>
            <a:ext cx="1224136" cy="16561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2267744" y="3068960"/>
            <a:ext cx="1224136" cy="16561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35596" y="368102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　Ｂ棟</a:t>
            </a:r>
            <a:endParaRPr kumimoji="1" lang="en-US" altLang="ja-JP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411760" y="368102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　Ａ棟</a:t>
            </a:r>
            <a:endParaRPr kumimoji="1" lang="ja-JP" altLang="en-US" dirty="0"/>
          </a:p>
        </p:txBody>
      </p:sp>
      <p:sp>
        <p:nvSpPr>
          <p:cNvPr id="13" name="星 10 12"/>
          <p:cNvSpPr/>
          <p:nvPr/>
        </p:nvSpPr>
        <p:spPr>
          <a:xfrm>
            <a:off x="395536" y="476672"/>
            <a:ext cx="1944216" cy="1008112"/>
          </a:xfrm>
          <a:prstGeom prst="star10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91580" y="756283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/>
              <a:t>配置図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251520" y="4869160"/>
            <a:ext cx="3672408" cy="50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995936" y="192211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3</a:t>
            </a:r>
            <a:r>
              <a:rPr kumimoji="1" lang="ja-JP" altLang="en-US" b="1" dirty="0" err="1">
                <a:solidFill>
                  <a:srgbClr val="FF0000"/>
                </a:solidFill>
              </a:rPr>
              <a:t>ｍ</a:t>
            </a:r>
            <a:r>
              <a:rPr kumimoji="1" lang="en-US" altLang="ja-JP" b="1" dirty="0">
                <a:solidFill>
                  <a:srgbClr val="FF0000"/>
                </a:solidFill>
              </a:rPr>
              <a:t>92</a:t>
            </a:r>
            <a:r>
              <a:rPr kumimoji="1" lang="ja-JP" altLang="en-US" b="1" dirty="0">
                <a:solidFill>
                  <a:srgbClr val="FF0000"/>
                </a:solidFill>
              </a:rPr>
              <a:t>ｃｍ（幅）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251520" y="1916832"/>
            <a:ext cx="3672408" cy="504056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115616" y="494116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道路　</a:t>
            </a:r>
            <a:r>
              <a:rPr kumimoji="1" lang="en-US" altLang="ja-JP" dirty="0"/>
              <a:t>3</a:t>
            </a:r>
            <a:r>
              <a:rPr kumimoji="1" lang="ja-JP" altLang="en-US" dirty="0" err="1"/>
              <a:t>ｍ</a:t>
            </a:r>
            <a:r>
              <a:rPr lang="en-US" altLang="ja-JP" dirty="0"/>
              <a:t>42</a:t>
            </a:r>
            <a:r>
              <a:rPr lang="ja-JP" altLang="en-US" dirty="0"/>
              <a:t>ｃｍ</a:t>
            </a:r>
            <a:r>
              <a:rPr kumimoji="1" lang="ja-JP" altLang="en-US" dirty="0"/>
              <a:t>（幅）</a:t>
            </a:r>
          </a:p>
        </p:txBody>
      </p:sp>
      <p:sp>
        <p:nvSpPr>
          <p:cNvPr id="26" name="サブタイトル 2"/>
          <p:cNvSpPr>
            <a:spLocks noGrp="1"/>
          </p:cNvSpPr>
          <p:nvPr>
            <p:ph type="subTitle" idx="1"/>
          </p:nvPr>
        </p:nvSpPr>
        <p:spPr>
          <a:xfrm>
            <a:off x="3932020" y="3202548"/>
            <a:ext cx="5472608" cy="3158331"/>
          </a:xfrm>
        </p:spPr>
        <p:txBody>
          <a:bodyPr>
            <a:noAutofit/>
          </a:bodyPr>
          <a:lstStyle/>
          <a:p>
            <a:pPr algn="l"/>
            <a:r>
              <a:rPr lang="ja-JP" altLang="en-US" sz="1600" b="1" dirty="0">
                <a:solidFill>
                  <a:schemeClr val="tx1"/>
                </a:solidFill>
                <a:latin typeface="+mj-ea"/>
                <a:ea typeface="+mj-ea"/>
              </a:rPr>
              <a:t>☆　物　件　情　報　☆</a:t>
            </a:r>
            <a:endParaRPr lang="en-US" altLang="ja-JP" sz="1600" b="1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r>
              <a:rPr lang="ja-JP" altLang="en-US" sz="1400" dirty="0">
                <a:solidFill>
                  <a:schemeClr val="tx1"/>
                </a:solidFill>
                <a:latin typeface="+mj-ea"/>
                <a:ea typeface="+mj-ea"/>
              </a:rPr>
              <a:t>◆所在地    ：　うるま市字江洲前原</a:t>
            </a:r>
            <a:r>
              <a:rPr lang="en-US" altLang="ja-JP" sz="1400" dirty="0">
                <a:solidFill>
                  <a:schemeClr val="tx1"/>
                </a:solidFill>
                <a:latin typeface="+mj-ea"/>
                <a:ea typeface="+mj-ea"/>
              </a:rPr>
              <a:t>107</a:t>
            </a:r>
            <a:r>
              <a:rPr lang="ja-JP" altLang="en-US" sz="1400" dirty="0">
                <a:solidFill>
                  <a:schemeClr val="tx1"/>
                </a:solidFill>
                <a:latin typeface="+mj-ea"/>
                <a:ea typeface="+mj-ea"/>
              </a:rPr>
              <a:t>番地</a:t>
            </a:r>
            <a:r>
              <a:rPr lang="en-US" altLang="ja-JP" sz="1400" dirty="0">
                <a:solidFill>
                  <a:schemeClr val="tx1"/>
                </a:solidFill>
                <a:latin typeface="+mj-ea"/>
                <a:ea typeface="+mj-ea"/>
              </a:rPr>
              <a:t>1</a:t>
            </a:r>
            <a:r>
              <a:rPr lang="ja-JP" altLang="en-US" sz="1400" dirty="0" err="1">
                <a:solidFill>
                  <a:schemeClr val="tx1"/>
                </a:solidFill>
                <a:latin typeface="+mj-ea"/>
                <a:ea typeface="+mj-ea"/>
              </a:rPr>
              <a:t>、</a:t>
            </a:r>
            <a:r>
              <a:rPr lang="en-US" altLang="ja-JP" sz="1400" dirty="0">
                <a:solidFill>
                  <a:schemeClr val="tx1"/>
                </a:solidFill>
                <a:latin typeface="+mj-ea"/>
                <a:ea typeface="+mj-ea"/>
              </a:rPr>
              <a:t>107</a:t>
            </a:r>
            <a:r>
              <a:rPr lang="ja-JP" altLang="en-US" sz="1400" dirty="0">
                <a:solidFill>
                  <a:schemeClr val="tx1"/>
                </a:solidFill>
                <a:latin typeface="+mj-ea"/>
                <a:ea typeface="+mj-ea"/>
              </a:rPr>
              <a:t>番地</a:t>
            </a:r>
            <a:r>
              <a:rPr lang="en-US" altLang="ja-JP" sz="1400" dirty="0">
                <a:solidFill>
                  <a:schemeClr val="tx1"/>
                </a:solidFill>
                <a:latin typeface="+mj-ea"/>
                <a:ea typeface="+mj-ea"/>
              </a:rPr>
              <a:t>2</a:t>
            </a:r>
          </a:p>
          <a:p>
            <a:pPr algn="l"/>
            <a:r>
              <a:rPr lang="ja-JP" altLang="en-US" sz="1400" dirty="0">
                <a:solidFill>
                  <a:schemeClr val="tx1"/>
                </a:solidFill>
                <a:latin typeface="+mj-ea"/>
                <a:ea typeface="+mj-ea"/>
              </a:rPr>
              <a:t>◆交　通     ：　江洲公民館バス停より徒歩</a:t>
            </a:r>
            <a:r>
              <a:rPr lang="en-US" altLang="ja-JP" sz="1400" dirty="0">
                <a:solidFill>
                  <a:schemeClr val="tx1"/>
                </a:solidFill>
                <a:latin typeface="+mj-ea"/>
                <a:ea typeface="+mj-ea"/>
              </a:rPr>
              <a:t>2</a:t>
            </a:r>
            <a:r>
              <a:rPr lang="ja-JP" altLang="en-US" sz="1400" dirty="0">
                <a:solidFill>
                  <a:schemeClr val="tx1"/>
                </a:solidFill>
                <a:latin typeface="+mj-ea"/>
                <a:ea typeface="+mj-ea"/>
              </a:rPr>
              <a:t>分</a:t>
            </a:r>
            <a:endParaRPr lang="en-US" altLang="ja-JP" sz="1400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r>
              <a:rPr lang="ja-JP" altLang="en-US" sz="1400" dirty="0">
                <a:solidFill>
                  <a:schemeClr val="tx1"/>
                </a:solidFill>
                <a:latin typeface="+mj-ea"/>
                <a:ea typeface="+mj-ea"/>
              </a:rPr>
              <a:t>◆用途地域：　第一種低層住居専用地域</a:t>
            </a:r>
            <a:endParaRPr lang="en-US" altLang="ja-JP" sz="1400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r>
              <a:rPr lang="ja-JP" altLang="en-US" sz="1400" dirty="0">
                <a:solidFill>
                  <a:schemeClr val="tx1"/>
                </a:solidFill>
                <a:latin typeface="+mj-ea"/>
                <a:ea typeface="+mj-ea"/>
              </a:rPr>
              <a:t>◆分譲戸数：　</a:t>
            </a:r>
            <a:r>
              <a:rPr lang="en-US" altLang="ja-JP" sz="1400" dirty="0">
                <a:solidFill>
                  <a:schemeClr val="tx1"/>
                </a:solidFill>
                <a:latin typeface="+mj-ea"/>
                <a:ea typeface="+mj-ea"/>
              </a:rPr>
              <a:t>2</a:t>
            </a:r>
            <a:r>
              <a:rPr lang="ja-JP" altLang="en-US" sz="1400" dirty="0">
                <a:solidFill>
                  <a:schemeClr val="tx1"/>
                </a:solidFill>
                <a:latin typeface="+mj-ea"/>
                <a:ea typeface="+mj-ea"/>
              </a:rPr>
              <a:t>戸</a:t>
            </a:r>
            <a:endParaRPr lang="en-US" altLang="ja-JP" sz="1400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r>
              <a:rPr lang="ja-JP" altLang="en-US" sz="1400" dirty="0">
                <a:solidFill>
                  <a:schemeClr val="tx1"/>
                </a:solidFill>
                <a:latin typeface="+mj-ea"/>
                <a:ea typeface="+mj-ea"/>
              </a:rPr>
              <a:t>◆地　目　　：　宅地　◆建</a:t>
            </a:r>
            <a:r>
              <a:rPr lang="ja-JP" altLang="en-US" sz="1400" dirty="0" err="1">
                <a:solidFill>
                  <a:schemeClr val="tx1"/>
                </a:solidFill>
                <a:latin typeface="+mj-ea"/>
                <a:ea typeface="+mj-ea"/>
              </a:rPr>
              <a:t>ぺい</a:t>
            </a:r>
            <a:r>
              <a:rPr lang="ja-JP" altLang="en-US" sz="1400" dirty="0">
                <a:solidFill>
                  <a:schemeClr val="tx1"/>
                </a:solidFill>
                <a:latin typeface="+mj-ea"/>
                <a:ea typeface="+mj-ea"/>
              </a:rPr>
              <a:t>率　　：　</a:t>
            </a:r>
            <a:r>
              <a:rPr lang="en-US" altLang="ja-JP" sz="1400" dirty="0">
                <a:solidFill>
                  <a:schemeClr val="tx1"/>
                </a:solidFill>
                <a:latin typeface="+mj-ea"/>
                <a:ea typeface="+mj-ea"/>
              </a:rPr>
              <a:t>50</a:t>
            </a:r>
            <a:r>
              <a:rPr lang="ja-JP" altLang="en-US" sz="1400" dirty="0">
                <a:solidFill>
                  <a:schemeClr val="tx1"/>
                </a:solidFill>
                <a:latin typeface="+mj-ea"/>
                <a:ea typeface="+mj-ea"/>
              </a:rPr>
              <a:t>％　◆容積率　　：　</a:t>
            </a:r>
            <a:r>
              <a:rPr lang="en-US" altLang="ja-JP" sz="1400" dirty="0">
                <a:solidFill>
                  <a:schemeClr val="tx1"/>
                </a:solidFill>
                <a:latin typeface="+mj-ea"/>
                <a:ea typeface="+mj-ea"/>
              </a:rPr>
              <a:t>100</a:t>
            </a:r>
            <a:r>
              <a:rPr lang="ja-JP" altLang="en-US" sz="1400" dirty="0">
                <a:solidFill>
                  <a:schemeClr val="tx1"/>
                </a:solidFill>
                <a:latin typeface="+mj-ea"/>
                <a:ea typeface="+mj-ea"/>
              </a:rPr>
              <a:t>％</a:t>
            </a:r>
            <a:endParaRPr lang="en-US" altLang="ja-JP" sz="1400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r>
              <a:rPr lang="ja-JP" altLang="en-US" sz="1400" dirty="0">
                <a:solidFill>
                  <a:schemeClr val="tx1"/>
                </a:solidFill>
                <a:latin typeface="+mj-ea"/>
                <a:ea typeface="+mj-ea"/>
              </a:rPr>
              <a:t>◆建築構造：　木造</a:t>
            </a:r>
            <a:r>
              <a:rPr lang="en-US" altLang="ja-JP" sz="1400" dirty="0">
                <a:solidFill>
                  <a:schemeClr val="tx1"/>
                </a:solidFill>
                <a:latin typeface="+mj-ea"/>
                <a:ea typeface="+mj-ea"/>
              </a:rPr>
              <a:t>2</a:t>
            </a:r>
            <a:r>
              <a:rPr lang="ja-JP" altLang="en-US" sz="1400" dirty="0">
                <a:solidFill>
                  <a:schemeClr val="tx1"/>
                </a:solidFill>
                <a:latin typeface="+mj-ea"/>
                <a:ea typeface="+mj-ea"/>
              </a:rPr>
              <a:t>階建て（</a:t>
            </a:r>
            <a:r>
              <a:rPr lang="en-US" altLang="ja-JP" sz="1400" dirty="0">
                <a:solidFill>
                  <a:schemeClr val="tx1"/>
                </a:solidFill>
                <a:latin typeface="+mj-ea"/>
                <a:ea typeface="+mj-ea"/>
              </a:rPr>
              <a:t>3</a:t>
            </a:r>
            <a:r>
              <a:rPr lang="ja-JP" altLang="en-US" sz="1400" dirty="0">
                <a:solidFill>
                  <a:schemeClr val="tx1"/>
                </a:solidFill>
                <a:latin typeface="+mj-ea"/>
                <a:ea typeface="+mj-ea"/>
              </a:rPr>
              <a:t>ＬＤＫ）</a:t>
            </a:r>
            <a:endParaRPr lang="en-US" altLang="ja-JP" sz="1400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r>
              <a:rPr lang="ja-JP" altLang="en-US" sz="1400" dirty="0">
                <a:solidFill>
                  <a:schemeClr val="tx1"/>
                </a:solidFill>
                <a:latin typeface="+mj-ea"/>
                <a:ea typeface="+mj-ea"/>
              </a:rPr>
              <a:t>◆接　道    ：　北側幅</a:t>
            </a:r>
            <a:r>
              <a:rPr lang="en-US" altLang="ja-JP" sz="1400" dirty="0">
                <a:solidFill>
                  <a:schemeClr val="tx1"/>
                </a:solidFill>
                <a:latin typeface="+mj-ea"/>
                <a:ea typeface="+mj-ea"/>
              </a:rPr>
              <a:t>5.02</a:t>
            </a:r>
            <a:r>
              <a:rPr lang="ja-JP" altLang="en-US" sz="1400" dirty="0">
                <a:solidFill>
                  <a:schemeClr val="tx1"/>
                </a:solidFill>
                <a:latin typeface="+mj-ea"/>
                <a:ea typeface="+mj-ea"/>
              </a:rPr>
              <a:t>ｍ　、　南側幅</a:t>
            </a:r>
            <a:r>
              <a:rPr lang="en-US" altLang="ja-JP" sz="1400" dirty="0">
                <a:solidFill>
                  <a:schemeClr val="tx1"/>
                </a:solidFill>
                <a:latin typeface="+mj-ea"/>
                <a:ea typeface="+mj-ea"/>
              </a:rPr>
              <a:t>3.42</a:t>
            </a:r>
            <a:r>
              <a:rPr lang="ja-JP" altLang="en-US" sz="1400" dirty="0" err="1">
                <a:solidFill>
                  <a:schemeClr val="tx1"/>
                </a:solidFill>
                <a:latin typeface="+mj-ea"/>
                <a:ea typeface="+mj-ea"/>
              </a:rPr>
              <a:t>ｍ</a:t>
            </a:r>
            <a:endParaRPr lang="en-US" altLang="ja-JP" sz="1400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r>
              <a:rPr lang="ja-JP" altLang="en-US" sz="1400" dirty="0">
                <a:solidFill>
                  <a:schemeClr val="tx1"/>
                </a:solidFill>
                <a:latin typeface="+mj-ea"/>
                <a:ea typeface="+mj-ea"/>
              </a:rPr>
              <a:t>◆設　備    ：　公営水道、個別プロパンガス、沖縄電力、公共下水</a:t>
            </a:r>
            <a:endParaRPr lang="en-US" altLang="ja-JP" sz="1400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r>
              <a:rPr lang="ja-JP" altLang="en-US" sz="1400" dirty="0">
                <a:solidFill>
                  <a:schemeClr val="tx1"/>
                </a:solidFill>
                <a:latin typeface="+mj-ea"/>
                <a:ea typeface="+mj-ea"/>
              </a:rPr>
              <a:t>◆学　区    ：　うるま市立中原小学校、うるま市立髙江洲中学校</a:t>
            </a:r>
            <a:endParaRPr lang="en-US" altLang="ja-JP" sz="1400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r>
              <a:rPr lang="ja-JP" altLang="en-US" sz="1400" dirty="0">
                <a:solidFill>
                  <a:schemeClr val="tx1"/>
                </a:solidFill>
                <a:latin typeface="+mj-ea"/>
                <a:ea typeface="+mj-ea"/>
              </a:rPr>
              <a:t>◆取引形態：　売主</a:t>
            </a:r>
            <a:endParaRPr lang="en-US" altLang="ja-JP" sz="1400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3635896" y="2286893"/>
            <a:ext cx="288032" cy="1339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043608" y="1995875"/>
            <a:ext cx="2949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道路  </a:t>
            </a:r>
            <a:r>
              <a:rPr kumimoji="1" lang="ja-JP" altLang="en-US" dirty="0"/>
              <a:t>　　</a:t>
            </a:r>
            <a:r>
              <a:rPr kumimoji="1" lang="ja-JP" altLang="en-US" b="1" dirty="0">
                <a:solidFill>
                  <a:srgbClr val="FF0000"/>
                </a:solidFill>
              </a:rPr>
              <a:t>　</a:t>
            </a:r>
            <a:r>
              <a:rPr kumimoji="1" lang="en-US" altLang="ja-JP" b="1" dirty="0">
                <a:solidFill>
                  <a:srgbClr val="FFC000"/>
                </a:solidFill>
              </a:rPr>
              <a:t>5</a:t>
            </a:r>
            <a:r>
              <a:rPr kumimoji="1" lang="ja-JP" altLang="en-US" b="1" dirty="0" err="1">
                <a:solidFill>
                  <a:srgbClr val="FFC000"/>
                </a:solidFill>
              </a:rPr>
              <a:t>ｍ</a:t>
            </a:r>
            <a:r>
              <a:rPr kumimoji="1" lang="en-US" altLang="ja-JP" b="1" dirty="0">
                <a:solidFill>
                  <a:srgbClr val="FFC000"/>
                </a:solidFill>
              </a:rPr>
              <a:t>2</a:t>
            </a:r>
            <a:r>
              <a:rPr kumimoji="1" lang="ja-JP" altLang="en-US" b="1" dirty="0">
                <a:solidFill>
                  <a:srgbClr val="FFC000"/>
                </a:solidFill>
              </a:rPr>
              <a:t>ｃｍ（幅）</a:t>
            </a:r>
          </a:p>
        </p:txBody>
      </p:sp>
      <p:sp>
        <p:nvSpPr>
          <p:cNvPr id="23" name="正方形/長方形 22"/>
          <p:cNvSpPr/>
          <p:nvPr/>
        </p:nvSpPr>
        <p:spPr>
          <a:xfrm>
            <a:off x="3648764" y="2295991"/>
            <a:ext cx="334659" cy="221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" name="直線コネクタ 3"/>
          <p:cNvCxnSpPr/>
          <p:nvPr/>
        </p:nvCxnSpPr>
        <p:spPr>
          <a:xfrm>
            <a:off x="3926315" y="1913793"/>
            <a:ext cx="0" cy="3731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正方形/長方形 28"/>
          <p:cNvSpPr/>
          <p:nvPr/>
        </p:nvSpPr>
        <p:spPr>
          <a:xfrm>
            <a:off x="251519" y="2295990"/>
            <a:ext cx="360040" cy="1268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/>
        </p:nvSpPr>
        <p:spPr>
          <a:xfrm>
            <a:off x="167377" y="2312563"/>
            <a:ext cx="431046" cy="221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0" name="直線コネクタ 29"/>
          <p:cNvCxnSpPr/>
          <p:nvPr/>
        </p:nvCxnSpPr>
        <p:spPr>
          <a:xfrm>
            <a:off x="251407" y="1913027"/>
            <a:ext cx="113" cy="3852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「記号東西南北」の画像検索結果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2467" y="3751042"/>
            <a:ext cx="1205778" cy="1046110"/>
          </a:xfrm>
          <a:prstGeom prst="rect">
            <a:avLst/>
          </a:prstGeom>
          <a:noFill/>
          <a:scene3d>
            <a:camera prst="orthographicFront">
              <a:rot lat="0" lon="0" rev="6000000"/>
            </a:camera>
            <a:lightRig rig="threePt" dir="t"/>
          </a:scene3d>
        </p:spPr>
      </p:pic>
      <p:sp>
        <p:nvSpPr>
          <p:cNvPr id="19" name="フローチャート : 結合子 18"/>
          <p:cNvSpPr/>
          <p:nvPr/>
        </p:nvSpPr>
        <p:spPr>
          <a:xfrm>
            <a:off x="4788024" y="4941168"/>
            <a:ext cx="576064" cy="57606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7" name="Picture 3" descr="C:\Users\hokamazo\AppData\Local\Microsoft\Windows\Temporary Internet Files\Content.IE5\963IPXXV\lgi01a201308131900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4437112"/>
            <a:ext cx="2137284" cy="1008112"/>
          </a:xfrm>
          <a:prstGeom prst="rect">
            <a:avLst/>
          </a:prstGeom>
          <a:noFill/>
        </p:spPr>
      </p:pic>
      <p:pic>
        <p:nvPicPr>
          <p:cNvPr id="10" name="図 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96" t="43210" r="16441" b="35273"/>
          <a:stretch/>
        </p:blipFill>
        <p:spPr bwMode="auto">
          <a:xfrm>
            <a:off x="4716016" y="2060848"/>
            <a:ext cx="3024336" cy="2160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図 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1" t="32275" r="60840" b="34568"/>
          <a:stretch/>
        </p:blipFill>
        <p:spPr bwMode="auto">
          <a:xfrm>
            <a:off x="899592" y="908720"/>
            <a:ext cx="3816424" cy="33843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タイトル 3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578495"/>
          </a:xfrm>
        </p:spPr>
        <p:txBody>
          <a:bodyPr>
            <a:normAutofit fontScale="90000"/>
          </a:bodyPr>
          <a:lstStyle/>
          <a:p>
            <a:r>
              <a:rPr lang="ja-JP" altLang="en-US" sz="3200" b="1" dirty="0">
                <a:solidFill>
                  <a:srgbClr val="0070C0"/>
                </a:solidFill>
              </a:rPr>
              <a:t>ナチュラホーム</a:t>
            </a:r>
            <a:r>
              <a:rPr lang="ja-JP" altLang="en-US" sz="1600" b="1" dirty="0">
                <a:solidFill>
                  <a:srgbClr val="0070C0"/>
                </a:solidFill>
              </a:rPr>
              <a:t>　　　　　　　　　　　　　　　　　　　　　　　　　　　　　　　　うるま市江洲前原</a:t>
            </a:r>
            <a:endParaRPr kumimoji="1" lang="ja-JP" altLang="en-US" sz="3200" b="1" dirty="0">
              <a:solidFill>
                <a:srgbClr val="0070C0"/>
              </a:solidFill>
            </a:endParaRPr>
          </a:p>
        </p:txBody>
      </p:sp>
      <p:sp>
        <p:nvSpPr>
          <p:cNvPr id="5" name="サブタイトル 4"/>
          <p:cNvSpPr>
            <a:spLocks noGrp="1"/>
          </p:cNvSpPr>
          <p:nvPr>
            <p:ph type="subTitle" idx="1"/>
          </p:nvPr>
        </p:nvSpPr>
        <p:spPr>
          <a:xfrm>
            <a:off x="1763688" y="764703"/>
            <a:ext cx="6984776" cy="1134453"/>
          </a:xfrm>
        </p:spPr>
        <p:txBody>
          <a:bodyPr>
            <a:normAutofit/>
          </a:bodyPr>
          <a:lstStyle/>
          <a:p>
            <a:r>
              <a:rPr kumimoji="1" lang="ja-JP" altLang="en-US" sz="3000" dirty="0">
                <a:solidFill>
                  <a:srgbClr val="FF0000"/>
                </a:solidFill>
              </a:rPr>
              <a:t>ご家族にぴったりの</a:t>
            </a:r>
            <a:r>
              <a:rPr kumimoji="1" lang="en-US" altLang="ja-JP" sz="3000" dirty="0">
                <a:solidFill>
                  <a:srgbClr val="FF0000"/>
                </a:solidFill>
              </a:rPr>
              <a:t>3</a:t>
            </a:r>
            <a:r>
              <a:rPr kumimoji="1" lang="ja-JP" altLang="en-US" sz="3000" dirty="0">
                <a:solidFill>
                  <a:srgbClr val="FF0000"/>
                </a:solidFill>
              </a:rPr>
              <a:t>ＬＤＫ</a:t>
            </a:r>
            <a:endParaRPr kumimoji="1" lang="en-US" altLang="ja-JP" sz="3000" dirty="0">
              <a:solidFill>
                <a:srgbClr val="FF0000"/>
              </a:solidFill>
            </a:endParaRPr>
          </a:p>
          <a:p>
            <a:r>
              <a:rPr lang="ja-JP" altLang="en-US" sz="2200" dirty="0">
                <a:solidFill>
                  <a:srgbClr val="FFC000"/>
                </a:solidFill>
              </a:rPr>
              <a:t>広々キッチンでおいしい手料理、家族の笑顔が広がります。</a:t>
            </a:r>
            <a:endParaRPr kumimoji="1" lang="ja-JP" altLang="en-US" sz="2200" dirty="0">
              <a:solidFill>
                <a:srgbClr val="FFC000"/>
              </a:solidFill>
            </a:endParaRPr>
          </a:p>
        </p:txBody>
      </p:sp>
      <p:cxnSp>
        <p:nvCxnSpPr>
          <p:cNvPr id="7" name="直線コネクタ 6"/>
          <p:cNvCxnSpPr/>
          <p:nvPr/>
        </p:nvCxnSpPr>
        <p:spPr>
          <a:xfrm>
            <a:off x="827584" y="692696"/>
            <a:ext cx="75608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899592" y="5949280"/>
            <a:ext cx="316835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b="1" dirty="0"/>
              <a:t>※</a:t>
            </a:r>
            <a:r>
              <a:rPr lang="ja-JP" altLang="en-US" sz="1050" b="1" dirty="0"/>
              <a:t>販売価格には、土地代、建物代、外構工事、屋外給排水工事が含まれています。</a:t>
            </a:r>
            <a:endParaRPr lang="en-US" altLang="ja-JP" sz="1050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55576" y="4725144"/>
            <a:ext cx="23042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b="1" dirty="0"/>
              <a:t>●　販売価格（税込）</a:t>
            </a:r>
            <a:endParaRPr lang="en-US" altLang="ja-JP" sz="1200" b="1" dirty="0"/>
          </a:p>
          <a:p>
            <a:r>
              <a:rPr kumimoji="1" lang="ja-JP" altLang="en-US" sz="2000" b="1" dirty="0">
                <a:solidFill>
                  <a:srgbClr val="FF0000"/>
                </a:solidFill>
              </a:rPr>
              <a:t>　</a:t>
            </a:r>
            <a:r>
              <a:rPr kumimoji="1" lang="en-US" altLang="ja-JP" sz="2800" b="1" dirty="0">
                <a:solidFill>
                  <a:srgbClr val="FF0000"/>
                </a:solidFill>
              </a:rPr>
              <a:t>2,880</a:t>
            </a:r>
            <a:r>
              <a:rPr kumimoji="1" lang="ja-JP" altLang="en-US" sz="2000" b="1" dirty="0">
                <a:solidFill>
                  <a:srgbClr val="FF0000"/>
                </a:solidFill>
              </a:rPr>
              <a:t>万円</a:t>
            </a:r>
            <a:endParaRPr kumimoji="1" lang="en-US" altLang="ja-JP" sz="2000" b="1" dirty="0">
              <a:solidFill>
                <a:srgbClr val="FF0000"/>
              </a:solidFill>
            </a:endParaRPr>
          </a:p>
          <a:p>
            <a:endParaRPr lang="en-US" altLang="ja-JP" sz="1200" b="1" dirty="0"/>
          </a:p>
          <a:p>
            <a:r>
              <a:rPr kumimoji="1" lang="ja-JP" altLang="en-US" sz="1200" b="1" dirty="0"/>
              <a:t>　敷地面積／</a:t>
            </a:r>
            <a:r>
              <a:rPr kumimoji="1" lang="en-US" altLang="ja-JP" sz="1200" b="1" dirty="0"/>
              <a:t>125.51</a:t>
            </a:r>
            <a:r>
              <a:rPr kumimoji="1" lang="ja-JP" altLang="en-US" sz="1200" b="1" dirty="0"/>
              <a:t>㎡（</a:t>
            </a:r>
            <a:r>
              <a:rPr kumimoji="1" lang="en-US" altLang="ja-JP" sz="1200" b="1" dirty="0"/>
              <a:t>37.96</a:t>
            </a:r>
            <a:r>
              <a:rPr kumimoji="1" lang="ja-JP" altLang="en-US" sz="1200" b="1" dirty="0"/>
              <a:t>坪）</a:t>
            </a:r>
            <a:endParaRPr kumimoji="1" lang="en-US" altLang="ja-JP" sz="1200" b="1" dirty="0"/>
          </a:p>
          <a:p>
            <a:r>
              <a:rPr lang="ja-JP" altLang="en-US" sz="1200" b="1" dirty="0"/>
              <a:t>　延床面積／  </a:t>
            </a:r>
            <a:r>
              <a:rPr lang="en-US" altLang="ja-JP" sz="1200" b="1" dirty="0"/>
              <a:t>81.56</a:t>
            </a:r>
            <a:r>
              <a:rPr lang="ja-JP" altLang="en-US" sz="1200" b="1" dirty="0"/>
              <a:t>㎡（</a:t>
            </a:r>
            <a:r>
              <a:rPr lang="en-US" altLang="ja-JP" sz="1200" b="1" dirty="0"/>
              <a:t>24.62</a:t>
            </a:r>
            <a:r>
              <a:rPr lang="ja-JP" altLang="en-US" sz="1200" b="1" dirty="0"/>
              <a:t>坪）</a:t>
            </a:r>
            <a:endParaRPr kumimoji="1" lang="en-US" altLang="ja-JP" sz="1200" b="1" dirty="0"/>
          </a:p>
          <a:p>
            <a:endParaRPr kumimoji="1" lang="ja-JP" altLang="en-US" sz="1200" b="1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91952" y="437348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ＮＯ．</a:t>
            </a:r>
            <a:r>
              <a:rPr kumimoji="1" lang="en-US" altLang="ja-JP" b="1" dirty="0"/>
              <a:t>1</a:t>
            </a:r>
            <a:endParaRPr kumimoji="1" lang="ja-JP" altLang="en-US" b="1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436096" y="5013176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82,000</a:t>
            </a:r>
            <a:r>
              <a:rPr lang="ja-JP" altLang="en-US" sz="1400" b="1" dirty="0"/>
              <a:t>円　　</a:t>
            </a:r>
            <a:r>
              <a:rPr lang="ja-JP" altLang="en-US" sz="1200" b="1" dirty="0">
                <a:solidFill>
                  <a:srgbClr val="FF0000"/>
                </a:solidFill>
              </a:rPr>
              <a:t>ボーナス返済　</a:t>
            </a:r>
            <a:r>
              <a:rPr lang="en-US" altLang="ja-JP" sz="1200" b="1" dirty="0">
                <a:solidFill>
                  <a:srgbClr val="FF0000"/>
                </a:solidFill>
              </a:rPr>
              <a:t>0</a:t>
            </a:r>
            <a:r>
              <a:rPr lang="ja-JP" altLang="en-US" sz="1200" b="1" dirty="0"/>
              <a:t>円</a:t>
            </a:r>
            <a:endParaRPr kumimoji="1" lang="ja-JP" altLang="en-US" sz="1200" b="1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788024" y="5013176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00" b="1" dirty="0">
                <a:solidFill>
                  <a:schemeClr val="bg1"/>
                </a:solidFill>
              </a:rPr>
              <a:t>月々の</a:t>
            </a:r>
            <a:endParaRPr lang="en-US" altLang="ja-JP" sz="1000" b="1" dirty="0">
              <a:solidFill>
                <a:schemeClr val="bg1"/>
              </a:solidFill>
            </a:endParaRPr>
          </a:p>
          <a:p>
            <a:r>
              <a:rPr kumimoji="1" lang="ja-JP" altLang="en-US" sz="1000" b="1" dirty="0">
                <a:solidFill>
                  <a:schemeClr val="bg1"/>
                </a:solidFill>
              </a:rPr>
              <a:t>  返済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220072" y="4581128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b="1" dirty="0"/>
              <a:t>返済計画</a:t>
            </a:r>
            <a:endParaRPr kumimoji="1" lang="ja-JP" altLang="en-US" sz="1400" b="1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580112" y="5445224"/>
            <a:ext cx="3600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b="1" dirty="0"/>
              <a:t>※</a:t>
            </a:r>
            <a:r>
              <a:rPr lang="ja-JP" altLang="en-US" sz="1050" b="1" dirty="0"/>
              <a:t>当社提携ローン、</a:t>
            </a:r>
            <a:r>
              <a:rPr lang="en-US" altLang="ja-JP" sz="1050" b="1" dirty="0"/>
              <a:t>35</a:t>
            </a:r>
            <a:r>
              <a:rPr lang="ja-JP" altLang="en-US" sz="1050" b="1" dirty="0"/>
              <a:t>年返済、変動金利</a:t>
            </a:r>
            <a:r>
              <a:rPr lang="en-US" altLang="ja-JP" sz="1050" b="1" dirty="0"/>
              <a:t>1</a:t>
            </a:r>
            <a:r>
              <a:rPr lang="ja-JP" altLang="en-US" sz="1050" b="1" dirty="0"/>
              <a:t>％で計算</a:t>
            </a:r>
            <a:endParaRPr lang="en-US" altLang="ja-JP" sz="1050" b="1" dirty="0"/>
          </a:p>
        </p:txBody>
      </p:sp>
      <p:sp>
        <p:nvSpPr>
          <p:cNvPr id="23" name="フローチャート : 結合子 22"/>
          <p:cNvSpPr/>
          <p:nvPr/>
        </p:nvSpPr>
        <p:spPr>
          <a:xfrm>
            <a:off x="4788024" y="5805264"/>
            <a:ext cx="576064" cy="57606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788024" y="5877272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00" b="1" dirty="0">
                <a:solidFill>
                  <a:schemeClr val="bg1"/>
                </a:solidFill>
              </a:rPr>
              <a:t>月々の</a:t>
            </a:r>
            <a:endParaRPr lang="en-US" altLang="ja-JP" sz="1000" b="1" dirty="0">
              <a:solidFill>
                <a:schemeClr val="bg1"/>
              </a:solidFill>
            </a:endParaRPr>
          </a:p>
          <a:p>
            <a:r>
              <a:rPr kumimoji="1" lang="ja-JP" altLang="en-US" sz="1000" b="1" dirty="0">
                <a:solidFill>
                  <a:schemeClr val="bg1"/>
                </a:solidFill>
              </a:rPr>
              <a:t>  返済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436096" y="58052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63,000</a:t>
            </a:r>
            <a:r>
              <a:rPr lang="ja-JP" altLang="en-US" sz="1400" b="1" dirty="0"/>
              <a:t>円　　</a:t>
            </a:r>
            <a:r>
              <a:rPr lang="ja-JP" altLang="en-US" sz="1200" b="1" dirty="0">
                <a:solidFill>
                  <a:srgbClr val="FF0000"/>
                </a:solidFill>
                <a:latin typeface="+mn-ea"/>
              </a:rPr>
              <a:t>ボーナス返済　</a:t>
            </a:r>
            <a:r>
              <a:rPr lang="en-US" altLang="ja-JP" sz="1200" b="1" dirty="0">
                <a:solidFill>
                  <a:srgbClr val="FF0000"/>
                </a:solidFill>
                <a:latin typeface="+mn-ea"/>
              </a:rPr>
              <a:t>200,000</a:t>
            </a:r>
            <a:r>
              <a:rPr lang="ja-JP" altLang="en-US" sz="1200" b="1" dirty="0"/>
              <a:t>円／年</a:t>
            </a:r>
            <a:endParaRPr lang="en-US" altLang="ja-JP" sz="1200" b="1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580112" y="6237312"/>
            <a:ext cx="33478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b="1" dirty="0"/>
              <a:t>※</a:t>
            </a:r>
            <a:r>
              <a:rPr lang="ja-JP" altLang="en-US" sz="1050" b="1" dirty="0"/>
              <a:t>当社提携ローン、</a:t>
            </a:r>
            <a:r>
              <a:rPr lang="en-US" altLang="ja-JP" sz="1050" b="1" dirty="0"/>
              <a:t> 35</a:t>
            </a:r>
            <a:r>
              <a:rPr lang="ja-JP" altLang="en-US" sz="1050" b="1" dirty="0"/>
              <a:t>年返済、変動金利</a:t>
            </a:r>
            <a:r>
              <a:rPr lang="en-US" altLang="ja-JP" sz="1050" b="1" dirty="0"/>
              <a:t>1</a:t>
            </a:r>
            <a:r>
              <a:rPr lang="ja-JP" altLang="en-US" sz="1050" b="1" dirty="0"/>
              <a:t>％で計算</a:t>
            </a:r>
            <a:endParaRPr lang="en-US" altLang="ja-JP" sz="105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「記号東西南北」の画像検索結果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352" y="3672607"/>
            <a:ext cx="1008112" cy="874619"/>
          </a:xfrm>
          <a:prstGeom prst="rect">
            <a:avLst/>
          </a:prstGeom>
          <a:noFill/>
          <a:scene3d>
            <a:camera prst="orthographicFront">
              <a:rot lat="0" lon="0" rev="6000000"/>
            </a:camera>
            <a:lightRig rig="threePt" dir="t"/>
          </a:scene3d>
        </p:spPr>
      </p:pic>
      <p:pic>
        <p:nvPicPr>
          <p:cNvPr id="2054" name="Picture 6" descr="C:\Users\hokamazo\AppData\Local\Microsoft\Windows\Temporary Internet Files\Content.IE5\HMFRJYVM\gatag-00013806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4149080"/>
            <a:ext cx="1544698" cy="1516037"/>
          </a:xfrm>
          <a:prstGeom prst="rect">
            <a:avLst/>
          </a:prstGeom>
          <a:noFill/>
        </p:spPr>
      </p:pic>
      <p:pic>
        <p:nvPicPr>
          <p:cNvPr id="13" name="図 1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32" t="37919" r="10080" b="39859"/>
          <a:stretch/>
        </p:blipFill>
        <p:spPr bwMode="auto">
          <a:xfrm>
            <a:off x="4788024" y="1772816"/>
            <a:ext cx="3168352" cy="22322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図 1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9" t="37743" r="53232" b="38095"/>
          <a:stretch/>
        </p:blipFill>
        <p:spPr bwMode="auto">
          <a:xfrm>
            <a:off x="467544" y="1700808"/>
            <a:ext cx="4032448" cy="24482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タイトル 3"/>
          <p:cNvSpPr txBox="1">
            <a:spLocks/>
          </p:cNvSpPr>
          <p:nvPr/>
        </p:nvSpPr>
        <p:spPr>
          <a:xfrm>
            <a:off x="683568" y="188640"/>
            <a:ext cx="7772400" cy="578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ナチュラホーム</a:t>
            </a:r>
            <a:r>
              <a:rPr kumimoji="1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　　　　　　　　　　　　　　　　　　　　　　　　　　　　　　　　うるま市江洲前原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0" name="直線コネクタ 9"/>
          <p:cNvCxnSpPr/>
          <p:nvPr/>
        </p:nvCxnSpPr>
        <p:spPr>
          <a:xfrm>
            <a:off x="827584" y="692696"/>
            <a:ext cx="75608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サブタイトル 4"/>
          <p:cNvSpPr>
            <a:spLocks noGrp="1"/>
          </p:cNvSpPr>
          <p:nvPr>
            <p:ph type="subTitle" idx="1"/>
          </p:nvPr>
        </p:nvSpPr>
        <p:spPr>
          <a:xfrm>
            <a:off x="755576" y="836712"/>
            <a:ext cx="7776864" cy="982960"/>
          </a:xfrm>
        </p:spPr>
        <p:txBody>
          <a:bodyPr>
            <a:no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</a:rPr>
              <a:t>整理しやすい、収納が多い方がいい！</a:t>
            </a:r>
            <a:endParaRPr kumimoji="1" lang="en-US" altLang="ja-JP" sz="2800" dirty="0">
              <a:solidFill>
                <a:srgbClr val="FF0000"/>
              </a:solidFill>
            </a:endParaRPr>
          </a:p>
          <a:p>
            <a:r>
              <a:rPr lang="ja-JP" altLang="en-US" sz="2800" dirty="0">
                <a:solidFill>
                  <a:srgbClr val="FF0000"/>
                </a:solidFill>
              </a:rPr>
              <a:t>をカタチにしたお家です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91952" y="437348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ＮＯ．</a:t>
            </a:r>
            <a:r>
              <a:rPr lang="en-US" altLang="ja-JP" b="1" dirty="0"/>
              <a:t>2</a:t>
            </a:r>
            <a:endParaRPr kumimoji="1" lang="ja-JP" altLang="en-US" b="1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55576" y="4725144"/>
            <a:ext cx="23042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b="1" dirty="0"/>
              <a:t>●　販売価格（税込）</a:t>
            </a:r>
            <a:endParaRPr lang="en-US" altLang="ja-JP" sz="1200" b="1" dirty="0"/>
          </a:p>
          <a:p>
            <a:r>
              <a:rPr kumimoji="1" lang="ja-JP" altLang="en-US" sz="2000" b="1" dirty="0">
                <a:solidFill>
                  <a:srgbClr val="FF0000"/>
                </a:solidFill>
              </a:rPr>
              <a:t>　</a:t>
            </a:r>
            <a:r>
              <a:rPr kumimoji="1" lang="en-US" altLang="ja-JP" sz="2800" b="1" dirty="0">
                <a:solidFill>
                  <a:srgbClr val="FF0000"/>
                </a:solidFill>
              </a:rPr>
              <a:t>2,880</a:t>
            </a:r>
            <a:r>
              <a:rPr kumimoji="1" lang="ja-JP" altLang="en-US" sz="2000" b="1" dirty="0">
                <a:solidFill>
                  <a:srgbClr val="FF0000"/>
                </a:solidFill>
              </a:rPr>
              <a:t>万円</a:t>
            </a:r>
            <a:endParaRPr kumimoji="1" lang="en-US" altLang="ja-JP" sz="2000" b="1" dirty="0">
              <a:solidFill>
                <a:srgbClr val="FF0000"/>
              </a:solidFill>
            </a:endParaRPr>
          </a:p>
          <a:p>
            <a:endParaRPr lang="en-US" altLang="ja-JP" sz="1200" b="1" dirty="0"/>
          </a:p>
          <a:p>
            <a:r>
              <a:rPr kumimoji="1" lang="ja-JP" altLang="en-US" sz="1200" b="1" dirty="0"/>
              <a:t>　敷地面積／</a:t>
            </a:r>
            <a:r>
              <a:rPr kumimoji="1" lang="en-US" altLang="ja-JP" sz="1200" b="1" dirty="0"/>
              <a:t>125.50</a:t>
            </a:r>
            <a:r>
              <a:rPr kumimoji="1" lang="ja-JP" altLang="en-US" sz="1200" b="1" dirty="0"/>
              <a:t>㎡（</a:t>
            </a:r>
            <a:r>
              <a:rPr kumimoji="1" lang="en-US" altLang="ja-JP" sz="1200" b="1" dirty="0"/>
              <a:t>37.96</a:t>
            </a:r>
            <a:r>
              <a:rPr kumimoji="1" lang="ja-JP" altLang="en-US" sz="1200" b="1" dirty="0"/>
              <a:t>坪）</a:t>
            </a:r>
            <a:endParaRPr kumimoji="1" lang="en-US" altLang="ja-JP" sz="1200" b="1" dirty="0"/>
          </a:p>
          <a:p>
            <a:r>
              <a:rPr lang="ja-JP" altLang="en-US" sz="1200" b="1" dirty="0"/>
              <a:t>　延床面積／  </a:t>
            </a:r>
            <a:r>
              <a:rPr lang="en-US" altLang="ja-JP" sz="1200" b="1" dirty="0"/>
              <a:t>82.80</a:t>
            </a:r>
            <a:r>
              <a:rPr lang="ja-JP" altLang="en-US" sz="1200" b="1" dirty="0"/>
              <a:t>㎡（</a:t>
            </a:r>
            <a:r>
              <a:rPr lang="en-US" altLang="ja-JP" sz="1200" b="1" dirty="0"/>
              <a:t>25.00</a:t>
            </a:r>
            <a:r>
              <a:rPr lang="ja-JP" altLang="en-US" sz="1200" b="1" dirty="0"/>
              <a:t>坪）</a:t>
            </a:r>
            <a:endParaRPr kumimoji="1" lang="en-US" altLang="ja-JP" sz="1200" b="1" dirty="0"/>
          </a:p>
          <a:p>
            <a:endParaRPr kumimoji="1" lang="ja-JP" altLang="en-US" sz="1200" b="1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827584" y="5949280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/>
              <a:t>※</a:t>
            </a:r>
            <a:r>
              <a:rPr lang="ja-JP" altLang="en-US" sz="1200" b="1" dirty="0"/>
              <a:t>販売価格には、土地代、建物代、外構工事、屋外給排水工事が含まれています。</a:t>
            </a:r>
            <a:endParaRPr lang="en-US" altLang="ja-JP" sz="1200" b="1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860032" y="4293096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b="1" dirty="0"/>
              <a:t>返済計画</a:t>
            </a:r>
            <a:endParaRPr kumimoji="1" lang="ja-JP" altLang="en-US" sz="1400" b="1" dirty="0"/>
          </a:p>
        </p:txBody>
      </p:sp>
      <p:sp>
        <p:nvSpPr>
          <p:cNvPr id="24" name="フローチャート : 結合子 23"/>
          <p:cNvSpPr/>
          <p:nvPr/>
        </p:nvSpPr>
        <p:spPr>
          <a:xfrm>
            <a:off x="4572000" y="4725144"/>
            <a:ext cx="576064" cy="57606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572000" y="4797152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00" b="1" dirty="0">
                <a:solidFill>
                  <a:schemeClr val="bg1"/>
                </a:solidFill>
              </a:rPr>
              <a:t>月々の</a:t>
            </a:r>
            <a:endParaRPr lang="en-US" altLang="ja-JP" sz="1000" b="1" dirty="0">
              <a:solidFill>
                <a:schemeClr val="bg1"/>
              </a:solidFill>
            </a:endParaRPr>
          </a:p>
          <a:p>
            <a:r>
              <a:rPr kumimoji="1" lang="ja-JP" altLang="en-US" sz="1000" b="1" dirty="0">
                <a:solidFill>
                  <a:schemeClr val="bg1"/>
                </a:solidFill>
              </a:rPr>
              <a:t>  返済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220072" y="4725144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82,000</a:t>
            </a:r>
            <a:r>
              <a:rPr lang="ja-JP" altLang="en-US" sz="1400" b="1" dirty="0"/>
              <a:t>円　　</a:t>
            </a:r>
            <a:r>
              <a:rPr lang="ja-JP" altLang="en-US" sz="1200" b="1" dirty="0">
                <a:solidFill>
                  <a:srgbClr val="FF0000"/>
                </a:solidFill>
              </a:rPr>
              <a:t>ボーナス返済　</a:t>
            </a:r>
            <a:r>
              <a:rPr lang="en-US" altLang="ja-JP" sz="1200" b="1" dirty="0">
                <a:solidFill>
                  <a:srgbClr val="FF0000"/>
                </a:solidFill>
              </a:rPr>
              <a:t>0</a:t>
            </a:r>
            <a:r>
              <a:rPr lang="ja-JP" altLang="en-US" sz="1200" b="1" dirty="0"/>
              <a:t>円</a:t>
            </a:r>
            <a:endParaRPr kumimoji="1" lang="ja-JP" altLang="en-US" sz="1200" b="1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292080" y="5157192"/>
            <a:ext cx="3563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/>
              <a:t>※</a:t>
            </a:r>
            <a:r>
              <a:rPr lang="ja-JP" altLang="en-US" sz="1200" b="1" dirty="0"/>
              <a:t>当社提携ローン、</a:t>
            </a:r>
            <a:r>
              <a:rPr lang="en-US" altLang="ja-JP" sz="1200" b="1" dirty="0"/>
              <a:t>35</a:t>
            </a:r>
            <a:r>
              <a:rPr lang="ja-JP" altLang="en-US" sz="1200" b="1" dirty="0"/>
              <a:t>年返済、変動金利</a:t>
            </a:r>
            <a:r>
              <a:rPr lang="en-US" altLang="ja-JP" sz="1200" b="1" dirty="0"/>
              <a:t>1</a:t>
            </a:r>
            <a:r>
              <a:rPr lang="ja-JP" altLang="en-US" sz="1200" b="1" dirty="0"/>
              <a:t>％で計算</a:t>
            </a:r>
            <a:endParaRPr lang="en-US" altLang="ja-JP" sz="1200" b="1" dirty="0"/>
          </a:p>
        </p:txBody>
      </p:sp>
      <p:sp>
        <p:nvSpPr>
          <p:cNvPr id="28" name="フローチャート : 結合子 27"/>
          <p:cNvSpPr/>
          <p:nvPr/>
        </p:nvSpPr>
        <p:spPr>
          <a:xfrm>
            <a:off x="4572000" y="5661248"/>
            <a:ext cx="576064" cy="57606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572000" y="5733256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00" b="1" dirty="0">
                <a:solidFill>
                  <a:schemeClr val="bg1"/>
                </a:solidFill>
              </a:rPr>
              <a:t>月々の</a:t>
            </a:r>
            <a:endParaRPr lang="en-US" altLang="ja-JP" sz="1000" b="1" dirty="0">
              <a:solidFill>
                <a:schemeClr val="bg1"/>
              </a:solidFill>
            </a:endParaRPr>
          </a:p>
          <a:p>
            <a:r>
              <a:rPr kumimoji="1" lang="ja-JP" altLang="en-US" sz="1000" b="1" dirty="0">
                <a:solidFill>
                  <a:schemeClr val="bg1"/>
                </a:solidFill>
              </a:rPr>
              <a:t>  返済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220072" y="5661248"/>
            <a:ext cx="360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</a:rPr>
              <a:t>63,000</a:t>
            </a:r>
            <a:r>
              <a:rPr lang="ja-JP" altLang="en-US" sz="1400" b="1" dirty="0"/>
              <a:t>円　　</a:t>
            </a:r>
            <a:r>
              <a:rPr lang="ja-JP" altLang="en-US" sz="1200" b="1" dirty="0">
                <a:solidFill>
                  <a:srgbClr val="FF0000"/>
                </a:solidFill>
              </a:rPr>
              <a:t>ボーナス返済　</a:t>
            </a:r>
            <a:r>
              <a:rPr lang="en-US" altLang="ja-JP" sz="1200" b="1" dirty="0">
                <a:solidFill>
                  <a:srgbClr val="FF0000"/>
                </a:solidFill>
              </a:rPr>
              <a:t>200,000</a:t>
            </a:r>
            <a:r>
              <a:rPr lang="ja-JP" altLang="en-US" sz="1200" b="1" dirty="0"/>
              <a:t>円／年</a:t>
            </a:r>
            <a:endParaRPr lang="en-US" altLang="ja-JP" sz="1200" b="1" dirty="0"/>
          </a:p>
          <a:p>
            <a:r>
              <a:rPr kumimoji="1" lang="ja-JP" altLang="en-US" sz="1400" b="1" dirty="0"/>
              <a:t>　　　　　　　　　　　　　　　　　　　　　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292080" y="6093296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/>
              <a:t>※</a:t>
            </a:r>
            <a:r>
              <a:rPr lang="ja-JP" altLang="en-US" sz="1200" b="1" dirty="0"/>
              <a:t>当社提携ローン、</a:t>
            </a:r>
            <a:r>
              <a:rPr lang="en-US" altLang="ja-JP" sz="1200" b="1" dirty="0"/>
              <a:t> 35</a:t>
            </a:r>
            <a:r>
              <a:rPr lang="ja-JP" altLang="en-US" sz="1200" b="1" dirty="0"/>
              <a:t>年返済、変動金利</a:t>
            </a:r>
            <a:r>
              <a:rPr lang="en-US" altLang="ja-JP" sz="1200" b="1" dirty="0"/>
              <a:t>1</a:t>
            </a:r>
            <a:r>
              <a:rPr lang="ja-JP" altLang="en-US" sz="1200" b="1" dirty="0"/>
              <a:t>％で計算</a:t>
            </a:r>
            <a:endParaRPr lang="en-US" altLang="ja-JP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hokamazo\AppData\Local\Microsoft\Windows\Temporary Internet Files\Content.IE5\PMB9543P\gi01a20140101090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926713" cy="710480"/>
          </a:xfrm>
          <a:prstGeom prst="rect">
            <a:avLst/>
          </a:prstGeom>
          <a:noFill/>
        </p:spPr>
      </p:pic>
      <p:pic>
        <p:nvPicPr>
          <p:cNvPr id="1026" name="Picture 2" descr="C:\Users\hokamazo\AppData\Local\Microsoft\Windows\Temporary Internet Files\Content.IE5\963IPXXV\sgi01a201308131000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2066" y="5059579"/>
            <a:ext cx="1359024" cy="1359024"/>
          </a:xfrm>
          <a:prstGeom prst="rect">
            <a:avLst/>
          </a:prstGeom>
          <a:noFill/>
        </p:spPr>
      </p:pic>
      <p:sp>
        <p:nvSpPr>
          <p:cNvPr id="4" name="タイトル 3"/>
          <p:cNvSpPr>
            <a:spLocks noGrp="1"/>
          </p:cNvSpPr>
          <p:nvPr>
            <p:ph type="ctrTitle"/>
          </p:nvPr>
        </p:nvSpPr>
        <p:spPr>
          <a:xfrm>
            <a:off x="1187624" y="260648"/>
            <a:ext cx="2806080" cy="650503"/>
          </a:xfrm>
        </p:spPr>
        <p:txBody>
          <a:bodyPr>
            <a:normAutofit/>
          </a:bodyPr>
          <a:lstStyle/>
          <a:p>
            <a:r>
              <a:rPr lang="ja-JP" altLang="en-US" sz="3200" dirty="0"/>
              <a:t>うるま市江洲</a:t>
            </a:r>
            <a:endParaRPr kumimoji="1" lang="ja-JP" altLang="en-US" sz="3200" dirty="0"/>
          </a:p>
        </p:txBody>
      </p:sp>
      <p:sp>
        <p:nvSpPr>
          <p:cNvPr id="5" name="サブタイトル 4"/>
          <p:cNvSpPr>
            <a:spLocks noGrp="1"/>
          </p:cNvSpPr>
          <p:nvPr>
            <p:ph type="subTitle" idx="1"/>
          </p:nvPr>
        </p:nvSpPr>
        <p:spPr>
          <a:xfrm>
            <a:off x="611560" y="980728"/>
            <a:ext cx="6400800" cy="478904"/>
          </a:xfrm>
        </p:spPr>
        <p:txBody>
          <a:bodyPr>
            <a:normAutofit fontScale="92500" lnSpcReduction="20000"/>
          </a:bodyPr>
          <a:lstStyle/>
          <a:p>
            <a:r>
              <a:rPr kumimoji="1" lang="ja-JP" altLang="en-US" b="1" dirty="0">
                <a:solidFill>
                  <a:schemeClr val="tx1"/>
                </a:solidFill>
              </a:rPr>
              <a:t>小学校の通学路はどこを通るの？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340785" y="1469077"/>
            <a:ext cx="27693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solidFill>
                  <a:schemeClr val="accent6">
                    <a:lumMod val="75000"/>
                  </a:schemeClr>
                </a:solidFill>
              </a:rPr>
              <a:t>　</a:t>
            </a:r>
            <a:r>
              <a:rPr lang="en-US" altLang="ja-JP" b="1" dirty="0">
                <a:solidFill>
                  <a:schemeClr val="accent6">
                    <a:lumMod val="75000"/>
                  </a:schemeClr>
                </a:solidFill>
              </a:rPr>
              <a:t>《</a:t>
            </a:r>
            <a:r>
              <a:rPr lang="ja-JP" altLang="en-US" b="1" dirty="0">
                <a:solidFill>
                  <a:schemeClr val="accent6">
                    <a:lumMod val="75000"/>
                  </a:schemeClr>
                </a:solidFill>
              </a:rPr>
              <a:t>うるま市立中原小学校</a:t>
            </a:r>
            <a:r>
              <a:rPr lang="en-US" altLang="ja-JP" b="1" dirty="0">
                <a:solidFill>
                  <a:schemeClr val="accent6">
                    <a:lumMod val="75000"/>
                  </a:schemeClr>
                </a:solidFill>
              </a:rPr>
              <a:t>》</a:t>
            </a:r>
          </a:p>
          <a:p>
            <a:r>
              <a:rPr lang="ja-JP" altLang="en-US" b="1" dirty="0">
                <a:solidFill>
                  <a:schemeClr val="accent6">
                    <a:lumMod val="75000"/>
                  </a:schemeClr>
                </a:solidFill>
              </a:rPr>
              <a:t>　現地から学校まで</a:t>
            </a:r>
            <a:r>
              <a:rPr lang="en-US" altLang="ja-JP" b="1" dirty="0">
                <a:solidFill>
                  <a:schemeClr val="accent6">
                    <a:lumMod val="75000"/>
                  </a:schemeClr>
                </a:solidFill>
              </a:rPr>
              <a:t>800</a:t>
            </a:r>
            <a:r>
              <a:rPr lang="ja-JP" altLang="en-US" b="1" dirty="0" err="1">
                <a:solidFill>
                  <a:schemeClr val="accent6">
                    <a:lumMod val="75000"/>
                  </a:schemeClr>
                </a:solidFill>
              </a:rPr>
              <a:t>ｍ</a:t>
            </a:r>
            <a:endParaRPr lang="en-US" altLang="ja-JP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ja-JP" altLang="en-US" b="1" dirty="0">
                <a:solidFill>
                  <a:schemeClr val="accent6">
                    <a:lumMod val="75000"/>
                  </a:schemeClr>
                </a:solidFill>
              </a:rPr>
              <a:t>　</a:t>
            </a:r>
            <a:r>
              <a:rPr kumimoji="1" lang="ja-JP" altLang="en-US" b="1" dirty="0">
                <a:solidFill>
                  <a:schemeClr val="accent6">
                    <a:lumMod val="75000"/>
                  </a:schemeClr>
                </a:solidFill>
              </a:rPr>
              <a:t>徒歩で約</a:t>
            </a:r>
            <a:r>
              <a:rPr kumimoji="1" lang="en-US" altLang="ja-JP" b="1" dirty="0">
                <a:solidFill>
                  <a:schemeClr val="accent6">
                    <a:lumMod val="75000"/>
                  </a:schemeClr>
                </a:solidFill>
              </a:rPr>
              <a:t>10</a:t>
            </a:r>
            <a:r>
              <a:rPr kumimoji="1" lang="ja-JP" altLang="en-US" b="1" dirty="0">
                <a:solidFill>
                  <a:schemeClr val="accent6">
                    <a:lumMod val="75000"/>
                  </a:schemeClr>
                </a:solidFill>
              </a:rPr>
              <a:t>分</a:t>
            </a:r>
            <a:endParaRPr kumimoji="1" lang="en-US" altLang="ja-JP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altLang="ja-JP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kumimoji="1" lang="ja-JP" altLang="en-US" b="1" dirty="0">
                <a:solidFill>
                  <a:schemeClr val="accent6">
                    <a:lumMod val="75000"/>
                  </a:schemeClr>
                </a:solidFill>
              </a:rPr>
              <a:t>　歩道のある幹線道路、</a:t>
            </a:r>
            <a:endParaRPr kumimoji="1" lang="en-US" altLang="ja-JP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ja-JP" altLang="en-US" b="1" dirty="0">
                <a:solidFill>
                  <a:schemeClr val="accent6">
                    <a:lumMod val="75000"/>
                  </a:schemeClr>
                </a:solidFill>
              </a:rPr>
              <a:t>　横断歩道もあるので安心　　</a:t>
            </a:r>
            <a:endParaRPr lang="en-US" altLang="ja-JP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ja-JP" altLang="en-US" b="1" dirty="0">
                <a:solidFill>
                  <a:schemeClr val="accent6">
                    <a:lumMod val="75000"/>
                  </a:schemeClr>
                </a:solidFill>
              </a:rPr>
              <a:t>　です</a:t>
            </a:r>
            <a:endParaRPr lang="en-US" altLang="ja-JP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altLang="ja-JP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ja-JP" altLang="en-US" b="1" dirty="0">
                <a:solidFill>
                  <a:schemeClr val="accent6">
                    <a:lumMod val="75000"/>
                  </a:schemeClr>
                </a:solidFill>
              </a:rPr>
              <a:t>　登下校は各自での通学　</a:t>
            </a:r>
            <a:endParaRPr lang="en-US" altLang="ja-JP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ja-JP" altLang="en-US" b="1" dirty="0">
                <a:solidFill>
                  <a:schemeClr val="accent6">
                    <a:lumMod val="75000"/>
                  </a:schemeClr>
                </a:solidFill>
              </a:rPr>
              <a:t>　となります</a:t>
            </a:r>
            <a:endParaRPr kumimoji="1" lang="en-US" altLang="ja-JP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33" name="図 103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5" t="12182" r="33076" b="10604"/>
          <a:stretch/>
        </p:blipFill>
        <p:spPr>
          <a:xfrm>
            <a:off x="185006" y="1459632"/>
            <a:ext cx="6049258" cy="4993704"/>
          </a:xfrm>
          <a:prstGeom prst="rect">
            <a:avLst/>
          </a:prstGeom>
        </p:spPr>
      </p:pic>
      <p:cxnSp>
        <p:nvCxnSpPr>
          <p:cNvPr id="15" name="直線コネクタ 14"/>
          <p:cNvCxnSpPr/>
          <p:nvPr/>
        </p:nvCxnSpPr>
        <p:spPr>
          <a:xfrm flipV="1">
            <a:off x="4211333" y="5565841"/>
            <a:ext cx="158640" cy="38620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 flipH="1" flipV="1">
            <a:off x="4211333" y="5946083"/>
            <a:ext cx="321941" cy="13683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 flipH="1" flipV="1">
            <a:off x="3831553" y="5316037"/>
            <a:ext cx="533697" cy="25941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flipV="1">
            <a:off x="3831552" y="4340844"/>
            <a:ext cx="1176023" cy="97519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 flipH="1" flipV="1">
            <a:off x="3869337" y="3466534"/>
            <a:ext cx="1138239" cy="87430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 flipV="1">
            <a:off x="3880022" y="2178908"/>
            <a:ext cx="955589" cy="129334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 flipV="1">
            <a:off x="4830840" y="1715088"/>
            <a:ext cx="8578" cy="46426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星 5 15"/>
          <p:cNvSpPr/>
          <p:nvPr/>
        </p:nvSpPr>
        <p:spPr>
          <a:xfrm>
            <a:off x="4480613" y="6035944"/>
            <a:ext cx="152491" cy="15510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641699" y="6080766"/>
            <a:ext cx="533720" cy="2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b="1" dirty="0">
                <a:solidFill>
                  <a:srgbClr val="FF0000"/>
                </a:solidFill>
              </a:rPr>
              <a:t>現地</a:t>
            </a:r>
          </a:p>
        </p:txBody>
      </p:sp>
      <p:sp>
        <p:nvSpPr>
          <p:cNvPr id="31" name="フローチャート : 結合子 13"/>
          <p:cNvSpPr/>
          <p:nvPr/>
        </p:nvSpPr>
        <p:spPr>
          <a:xfrm>
            <a:off x="4785596" y="1459632"/>
            <a:ext cx="1448667" cy="371460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吹き出し: 角を丸めた四角形 1">
            <a:extLst>
              <a:ext uri="{FF2B5EF4-FFF2-40B4-BE49-F238E27FC236}">
                <a16:creationId xmlns:a16="http://schemas.microsoft.com/office/drawing/2014/main" xmlns="" id="{4DC5D9EC-4678-4875-BBEF-0548F60EEBDE}"/>
              </a:ext>
            </a:extLst>
          </p:cNvPr>
          <p:cNvSpPr/>
          <p:nvPr/>
        </p:nvSpPr>
        <p:spPr>
          <a:xfrm>
            <a:off x="6361991" y="1196752"/>
            <a:ext cx="2716289" cy="3655305"/>
          </a:xfrm>
          <a:prstGeom prst="wedgeRoundRectCallout">
            <a:avLst>
              <a:gd name="adj1" fmla="val -1171"/>
              <a:gd name="adj2" fmla="val 57666"/>
              <a:gd name="adj3" fmla="val 16667"/>
            </a:avLst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xmlns="" id="{342BFE2C-4070-40B3-9B2C-88AD7A340B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0" t="17981" r="398" b="12973"/>
          <a:stretch/>
        </p:blipFill>
        <p:spPr>
          <a:xfrm>
            <a:off x="1178528" y="764704"/>
            <a:ext cx="7713952" cy="3331657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ctrTitle"/>
          </p:nvPr>
        </p:nvSpPr>
        <p:spPr>
          <a:xfrm>
            <a:off x="3422104" y="330225"/>
            <a:ext cx="5686400" cy="362471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学校はどこにあるの？</a:t>
            </a:r>
          </a:p>
        </p:txBody>
      </p:sp>
      <p:pic>
        <p:nvPicPr>
          <p:cNvPr id="6" name="Picture 3" descr="C:\Users\hokamazo\AppData\Local\Microsoft\Windows\Temporary Internet Files\Content.IE5\PMB9543P\gi01a2014010109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645" y="298257"/>
            <a:ext cx="876580" cy="672045"/>
          </a:xfrm>
          <a:prstGeom prst="rect">
            <a:avLst/>
          </a:prstGeom>
          <a:noFill/>
        </p:spPr>
      </p:pic>
      <p:sp>
        <p:nvSpPr>
          <p:cNvPr id="7" name="タイトル 3"/>
          <p:cNvSpPr txBox="1">
            <a:spLocks/>
          </p:cNvSpPr>
          <p:nvPr/>
        </p:nvSpPr>
        <p:spPr>
          <a:xfrm>
            <a:off x="1115616" y="186209"/>
            <a:ext cx="2806080" cy="6505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うるま市江洲</a:t>
            </a:r>
          </a:p>
        </p:txBody>
      </p:sp>
      <p:sp>
        <p:nvSpPr>
          <p:cNvPr id="12" name="フローチャート : 結合子 11"/>
          <p:cNvSpPr/>
          <p:nvPr/>
        </p:nvSpPr>
        <p:spPr>
          <a:xfrm>
            <a:off x="7730303" y="1900117"/>
            <a:ext cx="720080" cy="720080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星 5 12"/>
          <p:cNvSpPr/>
          <p:nvPr/>
        </p:nvSpPr>
        <p:spPr>
          <a:xfrm>
            <a:off x="3457615" y="3776131"/>
            <a:ext cx="242501" cy="24250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xmlns="" id="{E580A8BF-E4B7-4396-8A2B-7CD3EBA7F2D5}"/>
              </a:ext>
            </a:extLst>
          </p:cNvPr>
          <p:cNvGrpSpPr/>
          <p:nvPr/>
        </p:nvGrpSpPr>
        <p:grpSpPr>
          <a:xfrm>
            <a:off x="1613614" y="4261461"/>
            <a:ext cx="3024336" cy="2872775"/>
            <a:chOff x="1106225" y="4296868"/>
            <a:chExt cx="3024336" cy="2872775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xmlns="" id="{3EBAFE95-E36A-4221-B3BB-E0C64CDCA5E9}"/>
                </a:ext>
              </a:extLst>
            </p:cNvPr>
            <p:cNvGrpSpPr/>
            <p:nvPr/>
          </p:nvGrpSpPr>
          <p:grpSpPr>
            <a:xfrm>
              <a:off x="1106225" y="4296868"/>
              <a:ext cx="3024336" cy="2872775"/>
              <a:chOff x="1106225" y="4296868"/>
              <a:chExt cx="3024336" cy="2872775"/>
            </a:xfrm>
          </p:grpSpPr>
          <p:sp>
            <p:nvSpPr>
              <p:cNvPr id="14" name="テキスト ボックス 13"/>
              <p:cNvSpPr txBox="1"/>
              <p:nvPr/>
            </p:nvSpPr>
            <p:spPr>
              <a:xfrm>
                <a:off x="1142229" y="4368876"/>
                <a:ext cx="2952328" cy="2800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b="1" dirty="0"/>
                  <a:t>《</a:t>
                </a:r>
                <a:r>
                  <a:rPr kumimoji="1" lang="ja-JP" altLang="en-US" b="1" dirty="0"/>
                  <a:t>中原小学校</a:t>
                </a:r>
                <a:r>
                  <a:rPr kumimoji="1" lang="en-US" altLang="ja-JP" b="1" dirty="0"/>
                  <a:t>》</a:t>
                </a:r>
              </a:p>
              <a:p>
                <a:r>
                  <a:rPr kumimoji="1" lang="ja-JP" altLang="en-US" sz="1400" b="1" dirty="0"/>
                  <a:t>教育目標</a:t>
                </a:r>
                <a:endParaRPr kumimoji="1" lang="en-US" altLang="ja-JP" sz="1400" b="1" dirty="0"/>
              </a:p>
              <a:p>
                <a:r>
                  <a:rPr lang="ja-JP" altLang="en-US" sz="1400" b="1" dirty="0"/>
                  <a:t>進んで学びよく考える子（知）</a:t>
                </a:r>
                <a:endParaRPr lang="en-US" altLang="ja-JP" sz="1400" b="1" dirty="0"/>
              </a:p>
              <a:p>
                <a:r>
                  <a:rPr kumimoji="1" lang="ja-JP" altLang="en-US" sz="1400" b="1" dirty="0"/>
                  <a:t>明るく優しく、心豊かな子（徳）</a:t>
                </a:r>
                <a:endParaRPr kumimoji="1" lang="en-US" altLang="ja-JP" sz="1400" b="1" dirty="0"/>
              </a:p>
              <a:p>
                <a:r>
                  <a:rPr lang="ja-JP" altLang="en-US" sz="1400" b="1" dirty="0"/>
                  <a:t>心身共に健康で、ねばり強い子（体）</a:t>
                </a:r>
                <a:endParaRPr lang="en-US" altLang="ja-JP" sz="1400" b="1" dirty="0"/>
              </a:p>
              <a:p>
                <a:endParaRPr lang="en-US" altLang="ja-JP" sz="1400" b="1" dirty="0"/>
              </a:p>
              <a:p>
                <a:r>
                  <a:rPr lang="ja-JP" altLang="en-US" sz="1400" b="1" dirty="0"/>
                  <a:t>◯うるま市宮里</a:t>
                </a:r>
                <a:r>
                  <a:rPr lang="en-US" altLang="ja-JP" sz="1400" b="1" dirty="0"/>
                  <a:t>731</a:t>
                </a:r>
              </a:p>
              <a:p>
                <a:r>
                  <a:rPr lang="ja-JP" altLang="en-US" sz="1400" b="1" dirty="0"/>
                  <a:t>　ＴＥＬ　</a:t>
                </a:r>
                <a:r>
                  <a:rPr lang="en-US" altLang="ja-JP" sz="1400" b="1" dirty="0"/>
                  <a:t>098-973-6810</a:t>
                </a:r>
              </a:p>
              <a:p>
                <a:r>
                  <a:rPr lang="ja-JP" altLang="en-US" sz="1400" b="1" dirty="0"/>
                  <a:t>　小学校まで</a:t>
                </a:r>
                <a:r>
                  <a:rPr lang="en-US" altLang="ja-JP" sz="1400" b="1" dirty="0"/>
                  <a:t>800</a:t>
                </a:r>
                <a:r>
                  <a:rPr lang="ja-JP" altLang="en-US" sz="1400" b="1" dirty="0" err="1"/>
                  <a:t>ｍ</a:t>
                </a:r>
                <a:endParaRPr lang="en-US" altLang="ja-JP" sz="1400" b="1" dirty="0"/>
              </a:p>
              <a:p>
                <a:r>
                  <a:rPr lang="ja-JP" altLang="en-US" sz="1400" b="1" dirty="0"/>
                  <a:t>　徒歩</a:t>
                </a:r>
                <a:r>
                  <a:rPr lang="en-US" altLang="ja-JP" sz="1400" b="1" dirty="0"/>
                  <a:t>10</a:t>
                </a:r>
                <a:r>
                  <a:rPr lang="ja-JP" altLang="en-US" sz="1400" b="1" dirty="0"/>
                  <a:t>分</a:t>
                </a:r>
                <a:endParaRPr lang="en-US" altLang="ja-JP" sz="1400" b="1" dirty="0"/>
              </a:p>
              <a:p>
                <a:endParaRPr kumimoji="1" lang="en-US" altLang="ja-JP" sz="1400" b="1" dirty="0"/>
              </a:p>
              <a:p>
                <a:endParaRPr kumimoji="1" lang="ja-JP" altLang="en-US" dirty="0"/>
              </a:p>
            </p:txBody>
          </p:sp>
          <p:sp>
            <p:nvSpPr>
              <p:cNvPr id="15" name="角丸四角形 14"/>
              <p:cNvSpPr/>
              <p:nvPr/>
            </p:nvSpPr>
            <p:spPr>
              <a:xfrm>
                <a:off x="1106225" y="4296868"/>
                <a:ext cx="3024336" cy="2386062"/>
              </a:xfrm>
              <a:prstGeom prst="roundRect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18" name="図 17" descr="中原小学校、幼稚園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04127" y="5769259"/>
              <a:ext cx="982418" cy="729464"/>
            </a:xfrm>
            <a:prstGeom prst="rect">
              <a:avLst/>
            </a:prstGeom>
          </p:spPr>
        </p:pic>
      </p:grpSp>
      <p:pic>
        <p:nvPicPr>
          <p:cNvPr id="19" name="図 18" descr="髙江洲中学校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48264" y="5733852"/>
            <a:ext cx="982418" cy="733035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2822155" y="3833736"/>
            <a:ext cx="7249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>
                <a:solidFill>
                  <a:srgbClr val="FF0000"/>
                </a:solidFill>
              </a:rPr>
              <a:t>現　地</a:t>
            </a:r>
          </a:p>
        </p:txBody>
      </p:sp>
      <p:pic>
        <p:nvPicPr>
          <p:cNvPr id="1027" name="Picture 3" descr="C:\Users\hokamazo\AppData\Local\Microsoft\Windows\Temporary Internet Files\Content.IE5\963IPXXV\gatag-00010203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392399">
            <a:off x="711276" y="4275927"/>
            <a:ext cx="593293" cy="936104"/>
          </a:xfrm>
          <a:prstGeom prst="rect">
            <a:avLst/>
          </a:prstGeom>
          <a:noFill/>
        </p:spPr>
      </p:pic>
      <p:pic>
        <p:nvPicPr>
          <p:cNvPr id="1028" name="Picture 4" descr="C:\Users\hokamazo\AppData\Local\Microsoft\Windows\Temporary Internet Files\Content.IE5\VI3UZXC9\gatag-00010202[1]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7256" y="4379830"/>
            <a:ext cx="505224" cy="909226"/>
          </a:xfrm>
          <a:prstGeom prst="rect">
            <a:avLst/>
          </a:prstGeom>
          <a:noFill/>
        </p:spPr>
      </p:pic>
      <p:sp>
        <p:nvSpPr>
          <p:cNvPr id="16" name="テキスト ボックス 15"/>
          <p:cNvSpPr txBox="1"/>
          <p:nvPr/>
        </p:nvSpPr>
        <p:spPr>
          <a:xfrm>
            <a:off x="5138015" y="4336615"/>
            <a:ext cx="29523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《</a:t>
            </a:r>
            <a:r>
              <a:rPr kumimoji="1" lang="ja-JP" altLang="en-US" b="1" dirty="0"/>
              <a:t>髙江洲中学校</a:t>
            </a:r>
            <a:r>
              <a:rPr kumimoji="1" lang="en-US" altLang="ja-JP" b="1" dirty="0"/>
              <a:t>》</a:t>
            </a:r>
          </a:p>
          <a:p>
            <a:r>
              <a:rPr kumimoji="1" lang="ja-JP" altLang="en-US" sz="1400" b="1" dirty="0"/>
              <a:t>教育目標</a:t>
            </a:r>
            <a:endParaRPr kumimoji="1" lang="en-US" altLang="ja-JP" sz="1400" b="1" dirty="0"/>
          </a:p>
          <a:p>
            <a:r>
              <a:rPr lang="ja-JP" altLang="en-US" sz="1400" b="1" dirty="0"/>
              <a:t>落ち着いて考え、学習する（知）</a:t>
            </a:r>
            <a:endParaRPr lang="en-US" altLang="ja-JP" sz="1400" b="1" dirty="0"/>
          </a:p>
          <a:p>
            <a:r>
              <a:rPr kumimoji="1" lang="ja-JP" altLang="en-US" sz="1400" b="1" dirty="0"/>
              <a:t>人を思いやる心で学習する（徳）</a:t>
            </a:r>
            <a:endParaRPr kumimoji="1" lang="en-US" altLang="ja-JP" sz="1400" b="1" dirty="0"/>
          </a:p>
          <a:p>
            <a:r>
              <a:rPr lang="ja-JP" altLang="en-US" sz="1400" b="1" dirty="0"/>
              <a:t>健康でたくましくなる（体、食）</a:t>
            </a:r>
            <a:endParaRPr lang="en-US" altLang="ja-JP" sz="1400" b="1" dirty="0"/>
          </a:p>
          <a:p>
            <a:endParaRPr lang="en-US" altLang="ja-JP" sz="1400" b="1" dirty="0"/>
          </a:p>
          <a:p>
            <a:r>
              <a:rPr lang="ja-JP" altLang="en-US" sz="1400" b="1" dirty="0"/>
              <a:t>◯うるま市豊原</a:t>
            </a:r>
            <a:r>
              <a:rPr lang="en-US" altLang="ja-JP" sz="1400" b="1" dirty="0"/>
              <a:t>769</a:t>
            </a:r>
          </a:p>
          <a:p>
            <a:r>
              <a:rPr lang="ja-JP" altLang="en-US" sz="1400" b="1" dirty="0"/>
              <a:t>ＴＥＬ　</a:t>
            </a:r>
            <a:r>
              <a:rPr lang="en-US" altLang="ja-JP" sz="1400" b="1" dirty="0"/>
              <a:t>098-973-3207</a:t>
            </a:r>
          </a:p>
          <a:p>
            <a:r>
              <a:rPr lang="ja-JP" altLang="en-US" sz="1400" b="1" dirty="0"/>
              <a:t>中学校まで</a:t>
            </a:r>
            <a:r>
              <a:rPr lang="en-US" altLang="ja-JP" sz="1400" b="1" dirty="0"/>
              <a:t>2.2</a:t>
            </a:r>
            <a:r>
              <a:rPr lang="ja-JP" altLang="en-US" sz="1400" b="1" dirty="0"/>
              <a:t>ｋｍ</a:t>
            </a:r>
            <a:endParaRPr lang="en-US" altLang="ja-JP" sz="1400" b="1" dirty="0"/>
          </a:p>
          <a:p>
            <a:r>
              <a:rPr lang="ja-JP" altLang="en-US" sz="1400" b="1" dirty="0"/>
              <a:t>車で</a:t>
            </a:r>
            <a:r>
              <a:rPr lang="en-US" altLang="ja-JP" sz="1400" b="1" dirty="0"/>
              <a:t>6</a:t>
            </a:r>
            <a:r>
              <a:rPr lang="ja-JP" altLang="en-US" sz="1400" b="1" dirty="0"/>
              <a:t>分　</a:t>
            </a:r>
            <a:endParaRPr kumimoji="1" lang="ja-JP" altLang="en-US" dirty="0"/>
          </a:p>
        </p:txBody>
      </p:sp>
      <p:sp>
        <p:nvSpPr>
          <p:cNvPr id="22" name="角丸四角形 14">
            <a:extLst>
              <a:ext uri="{FF2B5EF4-FFF2-40B4-BE49-F238E27FC236}">
                <a16:creationId xmlns:a16="http://schemas.microsoft.com/office/drawing/2014/main" xmlns="" id="{ED98A268-3AE7-4C3B-B39C-39DEBCAB855F}"/>
              </a:ext>
            </a:extLst>
          </p:cNvPr>
          <p:cNvSpPr/>
          <p:nvPr/>
        </p:nvSpPr>
        <p:spPr>
          <a:xfrm>
            <a:off x="5035504" y="4258877"/>
            <a:ext cx="3024336" cy="2386062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フローチャート : 結合子 11">
            <a:extLst>
              <a:ext uri="{FF2B5EF4-FFF2-40B4-BE49-F238E27FC236}">
                <a16:creationId xmlns:a16="http://schemas.microsoft.com/office/drawing/2014/main" xmlns="" id="{C03D8F38-3E3E-48C6-9808-1689C675E33A}"/>
              </a:ext>
            </a:extLst>
          </p:cNvPr>
          <p:cNvSpPr/>
          <p:nvPr/>
        </p:nvSpPr>
        <p:spPr>
          <a:xfrm>
            <a:off x="3484163" y="1849255"/>
            <a:ext cx="851570" cy="851570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4524</TotalTime>
  <Words>958</Words>
  <Application>Microsoft Office PowerPoint</Application>
  <PresentationFormat>画面に合わせる (4:3)</PresentationFormat>
  <Paragraphs>211</Paragraphs>
  <Slides>23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23</vt:i4>
      </vt:variant>
    </vt:vector>
  </HeadingPairs>
  <TitlesOfParts>
    <vt:vector size="28" baseType="lpstr">
      <vt:lpstr>HGS創英角ﾎﾟｯﾌﾟ体</vt:lpstr>
      <vt:lpstr>ＭＳ Ｐゴシック</vt:lpstr>
      <vt:lpstr>Arial</vt:lpstr>
      <vt:lpstr>Calibri</vt:lpstr>
      <vt:lpstr>Office テーマ</vt:lpstr>
      <vt:lpstr>うるま市江洲前原　全2区画</vt:lpstr>
      <vt:lpstr>ナチュラホーム</vt:lpstr>
      <vt:lpstr>利便性の高い環境、公園も近くゆったりと暮らせる立地！</vt:lpstr>
      <vt:lpstr>PowerPoint プレゼンテーション</vt:lpstr>
      <vt:lpstr>PowerPoint プレゼンテーション</vt:lpstr>
      <vt:lpstr>ナチュラホーム　　　　　　　　　　　　　　　　　　　　　　　　　　　　　　　　うるま市江洲前原</vt:lpstr>
      <vt:lpstr>PowerPoint プレゼンテーション</vt:lpstr>
      <vt:lpstr>うるま市江洲</vt:lpstr>
      <vt:lpstr>学校はどこにあるの？</vt:lpstr>
      <vt:lpstr>保育園、幼稚園はどこにあるの？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うるま市江洲前原　全2区画</dc:title>
  <dc:creator>hokamazo</dc:creator>
  <cp:lastModifiedBy>hokama</cp:lastModifiedBy>
  <cp:revision>198</cp:revision>
  <cp:lastPrinted>2017-06-21T10:27:31Z</cp:lastPrinted>
  <dcterms:created xsi:type="dcterms:W3CDTF">2017-05-01T10:30:05Z</dcterms:created>
  <dcterms:modified xsi:type="dcterms:W3CDTF">2017-07-21T04:58:27Z</dcterms:modified>
</cp:coreProperties>
</file>